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46"/>
  </p:notesMasterIdLst>
  <p:sldIdLst>
    <p:sldId id="256" r:id="rId2"/>
    <p:sldId id="257" r:id="rId3"/>
    <p:sldId id="333" r:id="rId4"/>
    <p:sldId id="342" r:id="rId5"/>
    <p:sldId id="334" r:id="rId6"/>
    <p:sldId id="320" r:id="rId7"/>
    <p:sldId id="322" r:id="rId8"/>
    <p:sldId id="314" r:id="rId9"/>
    <p:sldId id="300" r:id="rId10"/>
    <p:sldId id="258" r:id="rId11"/>
    <p:sldId id="259" r:id="rId12"/>
    <p:sldId id="318" r:id="rId13"/>
    <p:sldId id="303" r:id="rId14"/>
    <p:sldId id="304" r:id="rId15"/>
    <p:sldId id="306" r:id="rId16"/>
    <p:sldId id="307" r:id="rId17"/>
    <p:sldId id="339" r:id="rId18"/>
    <p:sldId id="309" r:id="rId19"/>
    <p:sldId id="310" r:id="rId20"/>
    <p:sldId id="311" r:id="rId21"/>
    <p:sldId id="312" r:id="rId22"/>
    <p:sldId id="313" r:id="rId23"/>
    <p:sldId id="336" r:id="rId24"/>
    <p:sldId id="350" r:id="rId25"/>
    <p:sldId id="343" r:id="rId26"/>
    <p:sldId id="378" r:id="rId27"/>
    <p:sldId id="379" r:id="rId28"/>
    <p:sldId id="380" r:id="rId29"/>
    <p:sldId id="381" r:id="rId30"/>
    <p:sldId id="377" r:id="rId31"/>
    <p:sldId id="384" r:id="rId32"/>
    <p:sldId id="385" r:id="rId33"/>
    <p:sldId id="386" r:id="rId34"/>
    <p:sldId id="387" r:id="rId35"/>
    <p:sldId id="355" r:id="rId36"/>
    <p:sldId id="359" r:id="rId37"/>
    <p:sldId id="361" r:id="rId38"/>
    <p:sldId id="360" r:id="rId39"/>
    <p:sldId id="382" r:id="rId40"/>
    <p:sldId id="356" r:id="rId41"/>
    <p:sldId id="357" r:id="rId42"/>
    <p:sldId id="358" r:id="rId43"/>
    <p:sldId id="383" r:id="rId44"/>
    <p:sldId id="296"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68677" autoAdjust="0"/>
  </p:normalViewPr>
  <p:slideViewPr>
    <p:cSldViewPr>
      <p:cViewPr>
        <p:scale>
          <a:sx n="60" d="100"/>
          <a:sy n="60" d="100"/>
        </p:scale>
        <p:origin x="-1578" y="258"/>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8E78F-DF87-4425-9E7F-0D8C11396D56}" type="doc">
      <dgm:prSet loTypeId="urn:microsoft.com/office/officeart/2005/8/layout/process4" loCatId="list" qsTypeId="urn:microsoft.com/office/officeart/2005/8/quickstyle/simple1" qsCatId="simple" csTypeId="urn:microsoft.com/office/officeart/2005/8/colors/accent1_4" csCatId="accent1" phldr="1"/>
      <dgm:spPr/>
      <dgm:t>
        <a:bodyPr/>
        <a:lstStyle/>
        <a:p>
          <a:endParaRPr lang="en-US"/>
        </a:p>
      </dgm:t>
    </dgm:pt>
    <dgm:pt modelId="{A1DBCCF4-E0F5-4EED-B08F-21026854FEB2}">
      <dgm:prSet custT="1"/>
      <dgm:spPr/>
      <dgm:t>
        <a:bodyPr/>
        <a:lstStyle/>
        <a:p>
          <a:r>
            <a:rPr lang="en-US" sz="2000" dirty="0" err="1" smtClean="0">
              <a:latin typeface="Times New Roman" pitchFamily="18" charset="0"/>
              <a:cs typeface="Times New Roman" pitchFamily="18" charset="0"/>
            </a:rPr>
            <a:t>Hỗ</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trợ</a:t>
          </a:r>
          <a:r>
            <a:rPr lang="en-US" sz="2000" dirty="0" smtClean="0">
              <a:latin typeface="Times New Roman" pitchFamily="18" charset="0"/>
              <a:cs typeface="Times New Roman" pitchFamily="18" charset="0"/>
            </a:rPr>
            <a:t> 5,500+ native APIs</a:t>
          </a:r>
          <a:endParaRPr lang="en-US" sz="2000" dirty="0">
            <a:latin typeface="Times New Roman" pitchFamily="18" charset="0"/>
            <a:cs typeface="Times New Roman" pitchFamily="18" charset="0"/>
          </a:endParaRPr>
        </a:p>
      </dgm:t>
    </dgm:pt>
    <dgm:pt modelId="{7213999E-DB80-4354-A5A1-187CE05B9AD1}" type="parTrans" cxnId="{CAA39F3C-CD3C-45B0-B07D-99A88CB4AC39}">
      <dgm:prSet/>
      <dgm:spPr/>
      <dgm:t>
        <a:bodyPr/>
        <a:lstStyle/>
        <a:p>
          <a:endParaRPr lang="en-US"/>
        </a:p>
      </dgm:t>
    </dgm:pt>
    <dgm:pt modelId="{841A35EB-5C3D-409C-8189-3320AFD1AE5E}" type="sibTrans" cxnId="{CAA39F3C-CD3C-45B0-B07D-99A88CB4AC39}">
      <dgm:prSet/>
      <dgm:spPr/>
      <dgm:t>
        <a:bodyPr/>
        <a:lstStyle/>
        <a:p>
          <a:endParaRPr lang="en-US"/>
        </a:p>
      </dgm:t>
    </dgm:pt>
    <dgm:pt modelId="{83BD2976-995E-420B-8BDB-9EB359F0D176}">
      <dgm:prSet custT="1"/>
      <dgm:spPr/>
      <dgm:t>
        <a:bodyPr/>
        <a:lstStyle/>
        <a:p>
          <a:endParaRPr lang="en-US" sz="2000" dirty="0" smtClean="0">
            <a:latin typeface="Times New Roman" pitchFamily="18" charset="0"/>
            <a:cs typeface="Times New Roman" pitchFamily="18" charset="0"/>
          </a:endParaRPr>
        </a:p>
        <a:p>
          <a:r>
            <a:rPr lang="en-US" sz="2000" dirty="0" err="1" smtClean="0">
              <a:latin typeface="Times New Roman" pitchFamily="18" charset="0"/>
              <a:cs typeface="Times New Roman" pitchFamily="18" charset="0"/>
            </a:rPr>
            <a:t>Tạo</a:t>
          </a:r>
          <a:r>
            <a:rPr lang="en-US" sz="2000" dirty="0" smtClean="0">
              <a:latin typeface="Times New Roman" pitchFamily="18" charset="0"/>
              <a:cs typeface="Times New Roman" pitchFamily="18" charset="0"/>
            </a:rPr>
            <a:t> app web </a:t>
          </a:r>
          <a:r>
            <a:rPr lang="en-US" sz="2000" dirty="0" err="1" smtClean="0">
              <a:latin typeface="Times New Roman" pitchFamily="18" charset="0"/>
              <a:cs typeface="Times New Roman" pitchFamily="18" charset="0"/>
            </a:rPr>
            <a:t>iOS</a:t>
          </a:r>
          <a:r>
            <a:rPr lang="en-US" sz="2000" dirty="0" smtClean="0">
              <a:latin typeface="Times New Roman" pitchFamily="18" charset="0"/>
              <a:cs typeface="Times New Roman" pitchFamily="18" charset="0"/>
            </a:rPr>
            <a:t>, Android, </a:t>
          </a:r>
          <a:r>
            <a:rPr lang="en-US" sz="2000" dirty="0" err="1" smtClean="0">
              <a:latin typeface="Times New Roman" pitchFamily="18" charset="0"/>
              <a:cs typeface="Times New Roman" pitchFamily="18" charset="0"/>
            </a:rPr>
            <a:t>và</a:t>
          </a:r>
          <a:r>
            <a:rPr lang="en-US" sz="2000" dirty="0" smtClean="0">
              <a:latin typeface="Times New Roman" pitchFamily="18" charset="0"/>
              <a:cs typeface="Times New Roman" pitchFamily="18" charset="0"/>
            </a:rPr>
            <a:t> mobile </a:t>
          </a:r>
          <a:r>
            <a:rPr lang="en-US" sz="2000" dirty="0" err="1" smtClean="0">
              <a:latin typeface="Times New Roman" pitchFamily="18" charset="0"/>
              <a:cs typeface="Times New Roman" pitchFamily="18" charset="0"/>
            </a:rPr>
            <a:t>với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nền</a:t>
          </a:r>
          <a:r>
            <a:rPr lang="en-US" sz="2000" dirty="0" smtClean="0">
              <a:latin typeface="Times New Roman" pitchFamily="18" charset="0"/>
              <a:cs typeface="Times New Roman" pitchFamily="18" charset="0"/>
            </a:rPr>
            <a:t> code </a:t>
          </a:r>
          <a:r>
            <a:rPr lang="en-US" sz="2000" dirty="0" err="1" smtClean="0">
              <a:latin typeface="Times New Roman" pitchFamily="18" charset="0"/>
              <a:cs typeface="Times New Roman" pitchFamily="18" charset="0"/>
            </a:rPr>
            <a:t>duy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nhất</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dgm:t>
    </dgm:pt>
    <dgm:pt modelId="{381FA6AF-003C-4D21-BFB2-74B81B139104}" type="parTrans" cxnId="{EFB6399F-2139-4E82-A666-6F35216C68D7}">
      <dgm:prSet/>
      <dgm:spPr/>
      <dgm:t>
        <a:bodyPr/>
        <a:lstStyle/>
        <a:p>
          <a:endParaRPr lang="en-US"/>
        </a:p>
      </dgm:t>
    </dgm:pt>
    <dgm:pt modelId="{E7F4A71B-83F6-4C34-8227-CB3B0EAC59A6}" type="sibTrans" cxnId="{EFB6399F-2139-4E82-A666-6F35216C68D7}">
      <dgm:prSet/>
      <dgm:spPr/>
      <dgm:t>
        <a:bodyPr/>
        <a:lstStyle/>
        <a:p>
          <a:endParaRPr lang="en-US"/>
        </a:p>
      </dgm:t>
    </dgm:pt>
    <dgm:pt modelId="{22E47EE0-0D14-4282-903C-57AFD596F20E}">
      <dgm:prSet custT="1"/>
      <dgm:spPr/>
      <dgm:t>
        <a:bodyPr/>
        <a:lstStyle/>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err="1" smtClean="0">
              <a:latin typeface="Times New Roman" pitchFamily="18" charset="0"/>
              <a:cs typeface="Times New Roman" pitchFamily="18" charset="0"/>
            </a:rPr>
            <a:t>Phát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triển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nhanh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hơn</a:t>
          </a:r>
          <a:r>
            <a:rPr lang="en-US" sz="2000" dirty="0" smtClean="0">
              <a:latin typeface="Times New Roman" pitchFamily="18" charset="0"/>
              <a:cs typeface="Times New Roman" pitchFamily="18" charset="0"/>
            </a:rPr>
            <a:t> 70% so </a:t>
          </a:r>
          <a:r>
            <a:rPr lang="en-US" sz="2000" dirty="0" err="1" smtClean="0">
              <a:latin typeface="Times New Roman" pitchFamily="18" charset="0"/>
              <a:cs typeface="Times New Roman" pitchFamily="18" charset="0"/>
            </a:rPr>
            <a:t>với</a:t>
          </a:r>
          <a:r>
            <a:rPr lang="en-US" sz="2000" dirty="0" smtClean="0">
              <a:latin typeface="Times New Roman" pitchFamily="18" charset="0"/>
              <a:cs typeface="Times New Roman" pitchFamily="18" charset="0"/>
            </a:rPr>
            <a:t> Objective-C </a:t>
          </a:r>
          <a:r>
            <a:rPr lang="en-US" sz="2000" dirty="0" err="1" smtClean="0">
              <a:latin typeface="Times New Roman" pitchFamily="18" charset="0"/>
              <a:cs typeface="Times New Roman" pitchFamily="18" charset="0"/>
            </a:rPr>
            <a:t>hoặc</a:t>
          </a:r>
          <a:r>
            <a:rPr lang="en-US" sz="2000" dirty="0" smtClean="0">
              <a:latin typeface="Times New Roman" pitchFamily="18" charset="0"/>
              <a:cs typeface="Times New Roman" pitchFamily="18" charset="0"/>
            </a:rPr>
            <a:t> Java</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dgm:t>
    </dgm:pt>
    <dgm:pt modelId="{2075DEAD-D03D-4328-9A04-F919304F2307}" type="sibTrans" cxnId="{A004B030-A1B9-4F7E-862F-52B21C94ECC2}">
      <dgm:prSet/>
      <dgm:spPr/>
      <dgm:t>
        <a:bodyPr/>
        <a:lstStyle/>
        <a:p>
          <a:endParaRPr lang="en-US"/>
        </a:p>
      </dgm:t>
    </dgm:pt>
    <dgm:pt modelId="{8792AE7C-03EE-408B-BABD-13B8BBADB742}" type="parTrans" cxnId="{A004B030-A1B9-4F7E-862F-52B21C94ECC2}">
      <dgm:prSet/>
      <dgm:spPr/>
      <dgm:t>
        <a:bodyPr/>
        <a:lstStyle/>
        <a:p>
          <a:endParaRPr lang="en-US"/>
        </a:p>
      </dgm:t>
    </dgm:pt>
    <dgm:pt modelId="{1EBB8601-48A3-4CFC-9B7C-962B18CA0C28}">
      <dgm:prSet custT="1"/>
      <dgm:spPr/>
      <dgm:t>
        <a:bodyPr/>
        <a:lstStyle/>
        <a:p>
          <a:r>
            <a:rPr lang="en-US" sz="2000" dirty="0" smtClean="0">
              <a:latin typeface="Times New Roman" pitchFamily="18" charset="0"/>
              <a:cs typeface="Times New Roman" pitchFamily="18" charset="0"/>
            </a:rPr>
            <a:t>JavaScript-based platform </a:t>
          </a:r>
        </a:p>
      </dgm:t>
    </dgm:pt>
    <dgm:pt modelId="{50EBEDC6-8243-4128-A7BD-EEDF3A4B0A7B}" type="parTrans" cxnId="{21ED5757-6CA4-486A-B10F-CDC4147A2125}">
      <dgm:prSet/>
      <dgm:spPr/>
      <dgm:t>
        <a:bodyPr/>
        <a:lstStyle/>
        <a:p>
          <a:endParaRPr lang="en-US"/>
        </a:p>
      </dgm:t>
    </dgm:pt>
    <dgm:pt modelId="{9C1737BB-86BA-44D2-AF47-380AAD30EBA8}" type="sibTrans" cxnId="{21ED5757-6CA4-486A-B10F-CDC4147A2125}">
      <dgm:prSet/>
      <dgm:spPr/>
      <dgm:t>
        <a:bodyPr/>
        <a:lstStyle/>
        <a:p>
          <a:endParaRPr lang="en-US"/>
        </a:p>
      </dgm:t>
    </dgm:pt>
    <dgm:pt modelId="{D5377DD8-EEC1-45EC-94AF-29EEE13E5BB6}">
      <dgm:prSet custT="1"/>
      <dgm:spPr/>
      <dgm:t>
        <a:bodyPr/>
        <a:lstStyle/>
        <a:p>
          <a:r>
            <a:rPr lang="en-US" sz="2000" dirty="0" err="1" smtClean="0">
              <a:latin typeface="Times New Roman" pitchFamily="18" charset="0"/>
              <a:cs typeface="Times New Roman" pitchFamily="18" charset="0"/>
            </a:rPr>
            <a:t>Khả</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mở</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rộng</a:t>
          </a:r>
          <a:endParaRPr lang="en-US" sz="2000" dirty="0">
            <a:latin typeface="Times New Roman" pitchFamily="18" charset="0"/>
            <a:cs typeface="Times New Roman" pitchFamily="18" charset="0"/>
          </a:endParaRPr>
        </a:p>
      </dgm:t>
    </dgm:pt>
    <dgm:pt modelId="{80247C9A-99E5-4951-B911-C3ECFF0CA1ED}" type="parTrans" cxnId="{9DD02368-5ACA-4892-9A4F-35BE46D5C85B}">
      <dgm:prSet/>
      <dgm:spPr/>
      <dgm:t>
        <a:bodyPr/>
        <a:lstStyle/>
        <a:p>
          <a:endParaRPr lang="en-US"/>
        </a:p>
      </dgm:t>
    </dgm:pt>
    <dgm:pt modelId="{26921D75-7507-4B14-A8A2-3A53E14E15A6}" type="sibTrans" cxnId="{9DD02368-5ACA-4892-9A4F-35BE46D5C85B}">
      <dgm:prSet/>
      <dgm:spPr/>
      <dgm:t>
        <a:bodyPr/>
        <a:lstStyle/>
        <a:p>
          <a:endParaRPr lang="en-US"/>
        </a:p>
      </dgm:t>
    </dgm:pt>
    <dgm:pt modelId="{CE76CF3E-A5EE-49FD-8F31-DA5DB2E8C4B7}" type="pres">
      <dgm:prSet presAssocID="{EC68E78F-DF87-4425-9E7F-0D8C11396D56}" presName="Name0" presStyleCnt="0">
        <dgm:presLayoutVars>
          <dgm:dir/>
          <dgm:animLvl val="lvl"/>
          <dgm:resizeHandles val="exact"/>
        </dgm:presLayoutVars>
      </dgm:prSet>
      <dgm:spPr/>
      <dgm:t>
        <a:bodyPr/>
        <a:lstStyle/>
        <a:p>
          <a:endParaRPr lang="en-IN"/>
        </a:p>
      </dgm:t>
    </dgm:pt>
    <dgm:pt modelId="{E094AC07-478E-4CFA-8863-456D69A36230}" type="pres">
      <dgm:prSet presAssocID="{D5377DD8-EEC1-45EC-94AF-29EEE13E5BB6}" presName="boxAndChildren" presStyleCnt="0"/>
      <dgm:spPr/>
    </dgm:pt>
    <dgm:pt modelId="{CD763F08-25AD-46BA-B4B6-BB92194EA2D5}" type="pres">
      <dgm:prSet presAssocID="{D5377DD8-EEC1-45EC-94AF-29EEE13E5BB6}" presName="parentTextBox" presStyleLbl="node1" presStyleIdx="0" presStyleCnt="5"/>
      <dgm:spPr/>
      <dgm:t>
        <a:bodyPr/>
        <a:lstStyle/>
        <a:p>
          <a:endParaRPr lang="en-IN"/>
        </a:p>
      </dgm:t>
    </dgm:pt>
    <dgm:pt modelId="{2FCDE19E-42DB-47E8-B367-5402CA72E4BB}" type="pres">
      <dgm:prSet presAssocID="{2075DEAD-D03D-4328-9A04-F919304F2307}" presName="sp" presStyleCnt="0"/>
      <dgm:spPr/>
    </dgm:pt>
    <dgm:pt modelId="{2EF9412B-D26C-4A07-8837-D7D4E5F26749}" type="pres">
      <dgm:prSet presAssocID="{22E47EE0-0D14-4282-903C-57AFD596F20E}" presName="arrowAndChildren" presStyleCnt="0"/>
      <dgm:spPr/>
    </dgm:pt>
    <dgm:pt modelId="{48AA235E-CD50-45FB-AA2B-4D96CDB5A947}" type="pres">
      <dgm:prSet presAssocID="{22E47EE0-0D14-4282-903C-57AFD596F20E}" presName="parentTextArrow" presStyleLbl="node1" presStyleIdx="1" presStyleCnt="5"/>
      <dgm:spPr/>
      <dgm:t>
        <a:bodyPr/>
        <a:lstStyle/>
        <a:p>
          <a:endParaRPr lang="en-IN"/>
        </a:p>
      </dgm:t>
    </dgm:pt>
    <dgm:pt modelId="{4ED256C4-6988-4640-945A-2E6D3A386019}" type="pres">
      <dgm:prSet presAssocID="{E7F4A71B-83F6-4C34-8227-CB3B0EAC59A6}" presName="sp" presStyleCnt="0"/>
      <dgm:spPr/>
    </dgm:pt>
    <dgm:pt modelId="{E5CFE392-5C9D-4D65-A1E4-0B43C0248663}" type="pres">
      <dgm:prSet presAssocID="{83BD2976-995E-420B-8BDB-9EB359F0D176}" presName="arrowAndChildren" presStyleCnt="0"/>
      <dgm:spPr/>
    </dgm:pt>
    <dgm:pt modelId="{1C184CC0-8689-4B62-8D1A-65B3FB1830AF}" type="pres">
      <dgm:prSet presAssocID="{83BD2976-995E-420B-8BDB-9EB359F0D176}" presName="parentTextArrow" presStyleLbl="node1" presStyleIdx="2" presStyleCnt="5"/>
      <dgm:spPr/>
      <dgm:t>
        <a:bodyPr/>
        <a:lstStyle/>
        <a:p>
          <a:endParaRPr lang="en-US"/>
        </a:p>
      </dgm:t>
    </dgm:pt>
    <dgm:pt modelId="{7BA2F42E-9C83-4F18-8F87-377CF0617FA4}" type="pres">
      <dgm:prSet presAssocID="{9C1737BB-86BA-44D2-AF47-380AAD30EBA8}" presName="sp" presStyleCnt="0"/>
      <dgm:spPr/>
    </dgm:pt>
    <dgm:pt modelId="{6884E0FC-7577-415A-B601-E44B6354CE52}" type="pres">
      <dgm:prSet presAssocID="{1EBB8601-48A3-4CFC-9B7C-962B18CA0C28}" presName="arrowAndChildren" presStyleCnt="0"/>
      <dgm:spPr/>
    </dgm:pt>
    <dgm:pt modelId="{5F5017F5-2C4D-4CB5-AED1-6A7F1F57572A}" type="pres">
      <dgm:prSet presAssocID="{1EBB8601-48A3-4CFC-9B7C-962B18CA0C28}" presName="parentTextArrow" presStyleLbl="node1" presStyleIdx="3" presStyleCnt="5"/>
      <dgm:spPr/>
      <dgm:t>
        <a:bodyPr/>
        <a:lstStyle/>
        <a:p>
          <a:endParaRPr lang="en-US"/>
        </a:p>
      </dgm:t>
    </dgm:pt>
    <dgm:pt modelId="{16FFC2DA-3D0D-425E-AA56-302000C9E2F7}" type="pres">
      <dgm:prSet presAssocID="{841A35EB-5C3D-409C-8189-3320AFD1AE5E}" presName="sp" presStyleCnt="0"/>
      <dgm:spPr/>
    </dgm:pt>
    <dgm:pt modelId="{DDD7245D-33E7-43C7-ABBF-860D0205CD7F}" type="pres">
      <dgm:prSet presAssocID="{A1DBCCF4-E0F5-4EED-B08F-21026854FEB2}" presName="arrowAndChildren" presStyleCnt="0"/>
      <dgm:spPr/>
    </dgm:pt>
    <dgm:pt modelId="{299D42E2-15DE-4341-9E04-2D12724B4124}" type="pres">
      <dgm:prSet presAssocID="{A1DBCCF4-E0F5-4EED-B08F-21026854FEB2}" presName="parentTextArrow" presStyleLbl="node1" presStyleIdx="4" presStyleCnt="5" custLinFactNeighborY="-6910"/>
      <dgm:spPr/>
      <dgm:t>
        <a:bodyPr/>
        <a:lstStyle/>
        <a:p>
          <a:endParaRPr lang="en-IN"/>
        </a:p>
      </dgm:t>
    </dgm:pt>
  </dgm:ptLst>
  <dgm:cxnLst>
    <dgm:cxn modelId="{6A2DC68E-A86D-45E7-B4E0-7BE52BEA91FA}" type="presOf" srcId="{EC68E78F-DF87-4425-9E7F-0D8C11396D56}" destId="{CE76CF3E-A5EE-49FD-8F31-DA5DB2E8C4B7}" srcOrd="0" destOrd="0" presId="urn:microsoft.com/office/officeart/2005/8/layout/process4"/>
    <dgm:cxn modelId="{31C7DA35-2307-4DCD-B57F-35BC65B03A77}" type="presOf" srcId="{83BD2976-995E-420B-8BDB-9EB359F0D176}" destId="{1C184CC0-8689-4B62-8D1A-65B3FB1830AF}" srcOrd="0" destOrd="0" presId="urn:microsoft.com/office/officeart/2005/8/layout/process4"/>
    <dgm:cxn modelId="{EFB6399F-2139-4E82-A666-6F35216C68D7}" srcId="{EC68E78F-DF87-4425-9E7F-0D8C11396D56}" destId="{83BD2976-995E-420B-8BDB-9EB359F0D176}" srcOrd="2" destOrd="0" parTransId="{381FA6AF-003C-4D21-BFB2-74B81B139104}" sibTransId="{E7F4A71B-83F6-4C34-8227-CB3B0EAC59A6}"/>
    <dgm:cxn modelId="{CAA39F3C-CD3C-45B0-B07D-99A88CB4AC39}" srcId="{EC68E78F-DF87-4425-9E7F-0D8C11396D56}" destId="{A1DBCCF4-E0F5-4EED-B08F-21026854FEB2}" srcOrd="0" destOrd="0" parTransId="{7213999E-DB80-4354-A5A1-187CE05B9AD1}" sibTransId="{841A35EB-5C3D-409C-8189-3320AFD1AE5E}"/>
    <dgm:cxn modelId="{A004B030-A1B9-4F7E-862F-52B21C94ECC2}" srcId="{EC68E78F-DF87-4425-9E7F-0D8C11396D56}" destId="{22E47EE0-0D14-4282-903C-57AFD596F20E}" srcOrd="3" destOrd="0" parTransId="{8792AE7C-03EE-408B-BABD-13B8BBADB742}" sibTransId="{2075DEAD-D03D-4328-9A04-F919304F2307}"/>
    <dgm:cxn modelId="{7E2135B3-6CC4-40E7-857F-0D3B0AAA93D3}" type="presOf" srcId="{1EBB8601-48A3-4CFC-9B7C-962B18CA0C28}" destId="{5F5017F5-2C4D-4CB5-AED1-6A7F1F57572A}" srcOrd="0" destOrd="0" presId="urn:microsoft.com/office/officeart/2005/8/layout/process4"/>
    <dgm:cxn modelId="{F10A45DF-55B4-4ECE-82BE-F22903055EA9}" type="presOf" srcId="{22E47EE0-0D14-4282-903C-57AFD596F20E}" destId="{48AA235E-CD50-45FB-AA2B-4D96CDB5A947}" srcOrd="0" destOrd="0" presId="urn:microsoft.com/office/officeart/2005/8/layout/process4"/>
    <dgm:cxn modelId="{B685922A-28EE-42AE-AEB0-288BCEA52F05}" type="presOf" srcId="{A1DBCCF4-E0F5-4EED-B08F-21026854FEB2}" destId="{299D42E2-15DE-4341-9E04-2D12724B4124}" srcOrd="0" destOrd="0" presId="urn:microsoft.com/office/officeart/2005/8/layout/process4"/>
    <dgm:cxn modelId="{21ED5757-6CA4-486A-B10F-CDC4147A2125}" srcId="{EC68E78F-DF87-4425-9E7F-0D8C11396D56}" destId="{1EBB8601-48A3-4CFC-9B7C-962B18CA0C28}" srcOrd="1" destOrd="0" parTransId="{50EBEDC6-8243-4128-A7BD-EEDF3A4B0A7B}" sibTransId="{9C1737BB-86BA-44D2-AF47-380AAD30EBA8}"/>
    <dgm:cxn modelId="{9DD02368-5ACA-4892-9A4F-35BE46D5C85B}" srcId="{EC68E78F-DF87-4425-9E7F-0D8C11396D56}" destId="{D5377DD8-EEC1-45EC-94AF-29EEE13E5BB6}" srcOrd="4" destOrd="0" parTransId="{80247C9A-99E5-4951-B911-C3ECFF0CA1ED}" sibTransId="{26921D75-7507-4B14-A8A2-3A53E14E15A6}"/>
    <dgm:cxn modelId="{3231F5A4-268A-4FCF-8BF6-C3788FB741BC}" type="presOf" srcId="{D5377DD8-EEC1-45EC-94AF-29EEE13E5BB6}" destId="{CD763F08-25AD-46BA-B4B6-BB92194EA2D5}" srcOrd="0" destOrd="0" presId="urn:microsoft.com/office/officeart/2005/8/layout/process4"/>
    <dgm:cxn modelId="{0F5EA4FB-8F20-4945-89DD-FAAD14260C16}" type="presParOf" srcId="{CE76CF3E-A5EE-49FD-8F31-DA5DB2E8C4B7}" destId="{E094AC07-478E-4CFA-8863-456D69A36230}" srcOrd="0" destOrd="0" presId="urn:microsoft.com/office/officeart/2005/8/layout/process4"/>
    <dgm:cxn modelId="{6D863612-5194-4E8B-BA5B-2A94CBAD9BEE}" type="presParOf" srcId="{E094AC07-478E-4CFA-8863-456D69A36230}" destId="{CD763F08-25AD-46BA-B4B6-BB92194EA2D5}" srcOrd="0" destOrd="0" presId="urn:microsoft.com/office/officeart/2005/8/layout/process4"/>
    <dgm:cxn modelId="{1E989953-6DFE-49F8-A034-5E54084CA8BE}" type="presParOf" srcId="{CE76CF3E-A5EE-49FD-8F31-DA5DB2E8C4B7}" destId="{2FCDE19E-42DB-47E8-B367-5402CA72E4BB}" srcOrd="1" destOrd="0" presId="urn:microsoft.com/office/officeart/2005/8/layout/process4"/>
    <dgm:cxn modelId="{28389B76-2AFC-407A-BCEA-DF4CA96817D0}" type="presParOf" srcId="{CE76CF3E-A5EE-49FD-8F31-DA5DB2E8C4B7}" destId="{2EF9412B-D26C-4A07-8837-D7D4E5F26749}" srcOrd="2" destOrd="0" presId="urn:microsoft.com/office/officeart/2005/8/layout/process4"/>
    <dgm:cxn modelId="{5DA12555-7D80-45D8-B49D-CB9A0CD1FD1F}" type="presParOf" srcId="{2EF9412B-D26C-4A07-8837-D7D4E5F26749}" destId="{48AA235E-CD50-45FB-AA2B-4D96CDB5A947}" srcOrd="0" destOrd="0" presId="urn:microsoft.com/office/officeart/2005/8/layout/process4"/>
    <dgm:cxn modelId="{3B3EB493-D543-4B66-BCCC-2BE62D1AC0B6}" type="presParOf" srcId="{CE76CF3E-A5EE-49FD-8F31-DA5DB2E8C4B7}" destId="{4ED256C4-6988-4640-945A-2E6D3A386019}" srcOrd="3" destOrd="0" presId="urn:microsoft.com/office/officeart/2005/8/layout/process4"/>
    <dgm:cxn modelId="{D1AA0B80-F4E3-47C1-900F-F3405F3CE8BA}" type="presParOf" srcId="{CE76CF3E-A5EE-49FD-8F31-DA5DB2E8C4B7}" destId="{E5CFE392-5C9D-4D65-A1E4-0B43C0248663}" srcOrd="4" destOrd="0" presId="urn:microsoft.com/office/officeart/2005/8/layout/process4"/>
    <dgm:cxn modelId="{152B1A2E-FCFF-4BA1-A2C4-3026849B8345}" type="presParOf" srcId="{E5CFE392-5C9D-4D65-A1E4-0B43C0248663}" destId="{1C184CC0-8689-4B62-8D1A-65B3FB1830AF}" srcOrd="0" destOrd="0" presId="urn:microsoft.com/office/officeart/2005/8/layout/process4"/>
    <dgm:cxn modelId="{DE034664-2762-40C2-AA53-82D6B4C20F18}" type="presParOf" srcId="{CE76CF3E-A5EE-49FD-8F31-DA5DB2E8C4B7}" destId="{7BA2F42E-9C83-4F18-8F87-377CF0617FA4}" srcOrd="5" destOrd="0" presId="urn:microsoft.com/office/officeart/2005/8/layout/process4"/>
    <dgm:cxn modelId="{0DA1C159-E1AC-482A-ABB4-114C5EAD2BED}" type="presParOf" srcId="{CE76CF3E-A5EE-49FD-8F31-DA5DB2E8C4B7}" destId="{6884E0FC-7577-415A-B601-E44B6354CE52}" srcOrd="6" destOrd="0" presId="urn:microsoft.com/office/officeart/2005/8/layout/process4"/>
    <dgm:cxn modelId="{9D1596C2-28AE-4960-9E19-AB10AEAD10F6}" type="presParOf" srcId="{6884E0FC-7577-415A-B601-E44B6354CE52}" destId="{5F5017F5-2C4D-4CB5-AED1-6A7F1F57572A}" srcOrd="0" destOrd="0" presId="urn:microsoft.com/office/officeart/2005/8/layout/process4"/>
    <dgm:cxn modelId="{3C92427C-B68C-4264-B142-09911E0A7928}" type="presParOf" srcId="{CE76CF3E-A5EE-49FD-8F31-DA5DB2E8C4B7}" destId="{16FFC2DA-3D0D-425E-AA56-302000C9E2F7}" srcOrd="7" destOrd="0" presId="urn:microsoft.com/office/officeart/2005/8/layout/process4"/>
    <dgm:cxn modelId="{3380E93B-9336-4EB1-B6EA-2B3ED741D85C}" type="presParOf" srcId="{CE76CF3E-A5EE-49FD-8F31-DA5DB2E8C4B7}" destId="{DDD7245D-33E7-43C7-ABBF-860D0205CD7F}" srcOrd="8" destOrd="0" presId="urn:microsoft.com/office/officeart/2005/8/layout/process4"/>
    <dgm:cxn modelId="{B8F7B22A-01F9-4249-8610-CCD9B5E0219C}" type="presParOf" srcId="{DDD7245D-33E7-43C7-ABBF-860D0205CD7F}" destId="{299D42E2-15DE-4341-9E04-2D12724B4124}" srcOrd="0" destOrd="0" presId="urn:microsoft.com/office/officeart/2005/8/layout/process4"/>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2D8DB8-A8C3-4CDC-B926-D24CE4B4771F}" type="doc">
      <dgm:prSet loTypeId="urn:microsoft.com/office/officeart/2005/8/layout/equation1" loCatId="process" qsTypeId="urn:microsoft.com/office/officeart/2005/8/quickstyle/simple4" qsCatId="simple" csTypeId="urn:microsoft.com/office/officeart/2005/8/colors/accent1_4" csCatId="accent1" phldr="1"/>
      <dgm:spPr/>
    </dgm:pt>
    <dgm:pt modelId="{8208DCC1-BC82-430F-99DA-9B2FC72FB8D2}">
      <dgm:prSet phldrT="[Text]"/>
      <dgm:spPr/>
      <dgm:t>
        <a:bodyPr/>
        <a:lstStyle/>
        <a:p>
          <a:r>
            <a:rPr lang="en-US" dirty="0" smtClean="0">
              <a:latin typeface="Times New Roman" pitchFamily="18" charset="0"/>
              <a:cs typeface="Times New Roman" pitchFamily="18" charset="0"/>
            </a:rPr>
            <a:t>Chi </a:t>
          </a:r>
          <a:r>
            <a:rPr lang="en-US" dirty="0" err="1" smtClean="0">
              <a:latin typeface="Times New Roman" pitchFamily="18" charset="0"/>
              <a:cs typeface="Times New Roman" pitchFamily="18" charset="0"/>
            </a:rPr>
            <a:t>phí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thấp</a:t>
          </a:r>
          <a:endParaRPr lang="en-IN" dirty="0">
            <a:latin typeface="Times New Roman" pitchFamily="18" charset="0"/>
            <a:cs typeface="Times New Roman" pitchFamily="18" charset="0"/>
          </a:endParaRPr>
        </a:p>
      </dgm:t>
    </dgm:pt>
    <dgm:pt modelId="{84E47035-5B33-42BA-BE62-BCA106643398}" type="parTrans" cxnId="{DCF0660E-9EC0-4259-8BFD-A799ABDC2D50}">
      <dgm:prSet/>
      <dgm:spPr/>
      <dgm:t>
        <a:bodyPr/>
        <a:lstStyle/>
        <a:p>
          <a:endParaRPr lang="en-IN"/>
        </a:p>
      </dgm:t>
    </dgm:pt>
    <dgm:pt modelId="{20C4619A-515C-4706-BF8A-8D36E5A46EEB}" type="sibTrans" cxnId="{DCF0660E-9EC0-4259-8BFD-A799ABDC2D50}">
      <dgm:prSet/>
      <dgm:spPr/>
      <dgm:t>
        <a:bodyPr/>
        <a:lstStyle/>
        <a:p>
          <a:endParaRPr lang="en-IN"/>
        </a:p>
      </dgm:t>
    </dgm:pt>
    <dgm:pt modelId="{D85B8A26-6905-4316-9133-9176745AE66E}">
      <dgm:prSet phldrT="[Text]"/>
      <dgm:spPr/>
      <dgm:t>
        <a:bodyPr/>
        <a:lstStyle/>
        <a:p>
          <a:r>
            <a:rPr lang="en-IN" dirty="0" err="1" smtClean="0">
              <a:latin typeface="Times New Roman" pitchFamily="18" charset="0"/>
              <a:cs typeface="Times New Roman" pitchFamily="18" charset="0"/>
            </a:rPr>
            <a:t>Ít</a:t>
          </a:r>
          <a:r>
            <a:rPr lang="en-IN" dirty="0" smtClean="0">
              <a:latin typeface="Times New Roman" pitchFamily="18" charset="0"/>
              <a:cs typeface="Times New Roman" pitchFamily="18" charset="0"/>
            </a:rPr>
            <a:t> code</a:t>
          </a:r>
          <a:endParaRPr lang="en-IN" dirty="0">
            <a:latin typeface="Times New Roman" pitchFamily="18" charset="0"/>
            <a:cs typeface="Times New Roman" pitchFamily="18" charset="0"/>
          </a:endParaRPr>
        </a:p>
      </dgm:t>
    </dgm:pt>
    <dgm:pt modelId="{8AA47005-38A1-4523-A86F-6BA2596FDAC8}" type="parTrans" cxnId="{4E20CF55-6AB5-451A-8BD7-4945E092CD4E}">
      <dgm:prSet/>
      <dgm:spPr/>
      <dgm:t>
        <a:bodyPr/>
        <a:lstStyle/>
        <a:p>
          <a:endParaRPr lang="en-IN"/>
        </a:p>
      </dgm:t>
    </dgm:pt>
    <dgm:pt modelId="{78E007F9-5242-441B-9945-9A24FFB0C8C6}" type="sibTrans" cxnId="{4E20CF55-6AB5-451A-8BD7-4945E092CD4E}">
      <dgm:prSet/>
      <dgm:spPr/>
      <dgm:t>
        <a:bodyPr/>
        <a:lstStyle/>
        <a:p>
          <a:endParaRPr lang="en-IN"/>
        </a:p>
      </dgm:t>
    </dgm:pt>
    <dgm:pt modelId="{B160BC43-0560-410D-933A-46CC2237D047}">
      <dgm:prSet phldrT="[Text]"/>
      <dgm:spPr/>
      <dgm:t>
        <a:bodyPr/>
        <a:lstStyle/>
        <a:p>
          <a:r>
            <a:rPr lang="en-US" dirty="0" smtClean="0">
              <a:latin typeface="Times New Roman" pitchFamily="18" charset="0"/>
              <a:cs typeface="Times New Roman" pitchFamily="18" charset="0"/>
            </a:rPr>
            <a:t>Killer App</a:t>
          </a:r>
          <a:endParaRPr lang="en-IN" dirty="0">
            <a:latin typeface="Times New Roman" pitchFamily="18" charset="0"/>
            <a:cs typeface="Times New Roman" pitchFamily="18" charset="0"/>
          </a:endParaRPr>
        </a:p>
      </dgm:t>
    </dgm:pt>
    <dgm:pt modelId="{338D927E-306C-467C-9F70-FB08F02B6318}" type="parTrans" cxnId="{B67DF2B8-5FB7-44F6-AB66-5B3494391A5F}">
      <dgm:prSet/>
      <dgm:spPr/>
      <dgm:t>
        <a:bodyPr/>
        <a:lstStyle/>
        <a:p>
          <a:endParaRPr lang="en-IN"/>
        </a:p>
      </dgm:t>
    </dgm:pt>
    <dgm:pt modelId="{F0A04B85-E830-4314-95AD-CF17031DA8AC}" type="sibTrans" cxnId="{B67DF2B8-5FB7-44F6-AB66-5B3494391A5F}">
      <dgm:prSet/>
      <dgm:spPr/>
      <dgm:t>
        <a:bodyPr/>
        <a:lstStyle/>
        <a:p>
          <a:endParaRPr lang="en-IN"/>
        </a:p>
      </dgm:t>
    </dgm:pt>
    <dgm:pt modelId="{13D4AB4C-8EF8-42B6-9639-4032D9C2ADAA}">
      <dgm:prSet phldrT="[Text]"/>
      <dgm:spPr/>
      <dgm:t>
        <a:bodyPr/>
        <a:lstStyle/>
        <a:p>
          <a:r>
            <a:rPr lang="en-US" dirty="0" err="1" smtClean="0">
              <a:latin typeface="Times New Roman" pitchFamily="18" charset="0"/>
              <a:cs typeface="Times New Roman" pitchFamily="18" charset="0"/>
            </a:rPr>
            <a:t>Hỗ</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main OS</a:t>
          </a:r>
          <a:endParaRPr lang="en-IN" dirty="0">
            <a:latin typeface="Times New Roman" pitchFamily="18" charset="0"/>
            <a:cs typeface="Times New Roman" pitchFamily="18" charset="0"/>
          </a:endParaRPr>
        </a:p>
      </dgm:t>
    </dgm:pt>
    <dgm:pt modelId="{257ED24D-FED3-45A4-8991-14F857C3296F}" type="parTrans" cxnId="{80C8FFFD-49F7-4E19-9A2D-59E8DAEE7FC2}">
      <dgm:prSet/>
      <dgm:spPr/>
      <dgm:t>
        <a:bodyPr/>
        <a:lstStyle/>
        <a:p>
          <a:endParaRPr lang="en-IN"/>
        </a:p>
      </dgm:t>
    </dgm:pt>
    <dgm:pt modelId="{E47268CA-5164-442F-9429-E7F1D3A00A9E}" type="sibTrans" cxnId="{80C8FFFD-49F7-4E19-9A2D-59E8DAEE7FC2}">
      <dgm:prSet/>
      <dgm:spPr/>
      <dgm:t>
        <a:bodyPr/>
        <a:lstStyle/>
        <a:p>
          <a:endParaRPr lang="en-IN"/>
        </a:p>
      </dgm:t>
    </dgm:pt>
    <dgm:pt modelId="{55D93C99-081D-47C5-9725-E5882099D1C9}" type="pres">
      <dgm:prSet presAssocID="{FD2D8DB8-A8C3-4CDC-B926-D24CE4B4771F}" presName="linearFlow" presStyleCnt="0">
        <dgm:presLayoutVars>
          <dgm:dir/>
          <dgm:resizeHandles val="exact"/>
        </dgm:presLayoutVars>
      </dgm:prSet>
      <dgm:spPr/>
    </dgm:pt>
    <dgm:pt modelId="{36A85D2F-C777-47B3-B1E4-05F284849834}" type="pres">
      <dgm:prSet presAssocID="{8208DCC1-BC82-430F-99DA-9B2FC72FB8D2}" presName="node" presStyleLbl="node1" presStyleIdx="0" presStyleCnt="4">
        <dgm:presLayoutVars>
          <dgm:bulletEnabled val="1"/>
        </dgm:presLayoutVars>
      </dgm:prSet>
      <dgm:spPr/>
      <dgm:t>
        <a:bodyPr/>
        <a:lstStyle/>
        <a:p>
          <a:endParaRPr lang="en-IN"/>
        </a:p>
      </dgm:t>
    </dgm:pt>
    <dgm:pt modelId="{6B5ED0FE-911B-4ADF-A2C7-8248A6B3F8F7}" type="pres">
      <dgm:prSet presAssocID="{20C4619A-515C-4706-BF8A-8D36E5A46EEB}" presName="spacerL" presStyleCnt="0"/>
      <dgm:spPr/>
    </dgm:pt>
    <dgm:pt modelId="{A7399C4A-5BCF-4604-81EA-569046A21923}" type="pres">
      <dgm:prSet presAssocID="{20C4619A-515C-4706-BF8A-8D36E5A46EEB}" presName="sibTrans" presStyleLbl="sibTrans2D1" presStyleIdx="0" presStyleCnt="3"/>
      <dgm:spPr/>
      <dgm:t>
        <a:bodyPr/>
        <a:lstStyle/>
        <a:p>
          <a:endParaRPr lang="en-US"/>
        </a:p>
      </dgm:t>
    </dgm:pt>
    <dgm:pt modelId="{AB1686EC-B5FC-4BBA-B16C-9CAF5873BF62}" type="pres">
      <dgm:prSet presAssocID="{20C4619A-515C-4706-BF8A-8D36E5A46EEB}" presName="spacerR" presStyleCnt="0"/>
      <dgm:spPr/>
    </dgm:pt>
    <dgm:pt modelId="{833AE71B-E74D-4E0F-BABA-436E87824984}" type="pres">
      <dgm:prSet presAssocID="{D85B8A26-6905-4316-9133-9176745AE66E}" presName="node" presStyleLbl="node1" presStyleIdx="1" presStyleCnt="4">
        <dgm:presLayoutVars>
          <dgm:bulletEnabled val="1"/>
        </dgm:presLayoutVars>
      </dgm:prSet>
      <dgm:spPr/>
      <dgm:t>
        <a:bodyPr/>
        <a:lstStyle/>
        <a:p>
          <a:endParaRPr lang="en-US"/>
        </a:p>
      </dgm:t>
    </dgm:pt>
    <dgm:pt modelId="{56BEE1D4-B863-428F-9DFC-BD8024730775}" type="pres">
      <dgm:prSet presAssocID="{78E007F9-5242-441B-9945-9A24FFB0C8C6}" presName="spacerL" presStyleCnt="0"/>
      <dgm:spPr/>
    </dgm:pt>
    <dgm:pt modelId="{090A2BEC-FF89-4364-BA40-E8E15C7526A8}" type="pres">
      <dgm:prSet presAssocID="{78E007F9-5242-441B-9945-9A24FFB0C8C6}" presName="sibTrans" presStyleLbl="sibTrans2D1" presStyleIdx="1" presStyleCnt="3"/>
      <dgm:spPr/>
      <dgm:t>
        <a:bodyPr/>
        <a:lstStyle/>
        <a:p>
          <a:endParaRPr lang="en-US"/>
        </a:p>
      </dgm:t>
    </dgm:pt>
    <dgm:pt modelId="{7EDCC834-BF25-42A2-A485-55BFAAAA3E4B}" type="pres">
      <dgm:prSet presAssocID="{78E007F9-5242-441B-9945-9A24FFB0C8C6}" presName="spacerR" presStyleCnt="0"/>
      <dgm:spPr/>
    </dgm:pt>
    <dgm:pt modelId="{B93875D9-55C7-45CC-9996-DDC57854701E}" type="pres">
      <dgm:prSet presAssocID="{13D4AB4C-8EF8-42B6-9639-4032D9C2ADAA}" presName="node" presStyleLbl="node1" presStyleIdx="2" presStyleCnt="4">
        <dgm:presLayoutVars>
          <dgm:bulletEnabled val="1"/>
        </dgm:presLayoutVars>
      </dgm:prSet>
      <dgm:spPr/>
      <dgm:t>
        <a:bodyPr/>
        <a:lstStyle/>
        <a:p>
          <a:endParaRPr lang="en-US"/>
        </a:p>
      </dgm:t>
    </dgm:pt>
    <dgm:pt modelId="{9F8FE4F2-C4B3-4922-B683-41D0FB98785F}" type="pres">
      <dgm:prSet presAssocID="{E47268CA-5164-442F-9429-E7F1D3A00A9E}" presName="spacerL" presStyleCnt="0"/>
      <dgm:spPr/>
    </dgm:pt>
    <dgm:pt modelId="{96584BE4-40D6-438C-86AA-751EE006D082}" type="pres">
      <dgm:prSet presAssocID="{E47268CA-5164-442F-9429-E7F1D3A00A9E}" presName="sibTrans" presStyleLbl="sibTrans2D1" presStyleIdx="2" presStyleCnt="3"/>
      <dgm:spPr/>
      <dgm:t>
        <a:bodyPr/>
        <a:lstStyle/>
        <a:p>
          <a:endParaRPr lang="en-US"/>
        </a:p>
      </dgm:t>
    </dgm:pt>
    <dgm:pt modelId="{C4286912-0352-4066-A144-86A5BC8E0F55}" type="pres">
      <dgm:prSet presAssocID="{E47268CA-5164-442F-9429-E7F1D3A00A9E}" presName="spacerR" presStyleCnt="0"/>
      <dgm:spPr/>
    </dgm:pt>
    <dgm:pt modelId="{DE558868-55B8-4756-AEE1-06FC11694CB0}" type="pres">
      <dgm:prSet presAssocID="{B160BC43-0560-410D-933A-46CC2237D047}" presName="node" presStyleLbl="node1" presStyleIdx="3" presStyleCnt="4">
        <dgm:presLayoutVars>
          <dgm:bulletEnabled val="1"/>
        </dgm:presLayoutVars>
      </dgm:prSet>
      <dgm:spPr/>
      <dgm:t>
        <a:bodyPr/>
        <a:lstStyle/>
        <a:p>
          <a:endParaRPr lang="en-US"/>
        </a:p>
      </dgm:t>
    </dgm:pt>
  </dgm:ptLst>
  <dgm:cxnLst>
    <dgm:cxn modelId="{1C75994F-57B0-45D8-9055-7099F56E7F07}" type="presOf" srcId="{13D4AB4C-8EF8-42B6-9639-4032D9C2ADAA}" destId="{B93875D9-55C7-45CC-9996-DDC57854701E}" srcOrd="0" destOrd="0" presId="urn:microsoft.com/office/officeart/2005/8/layout/equation1"/>
    <dgm:cxn modelId="{DCF0660E-9EC0-4259-8BFD-A799ABDC2D50}" srcId="{FD2D8DB8-A8C3-4CDC-B926-D24CE4B4771F}" destId="{8208DCC1-BC82-430F-99DA-9B2FC72FB8D2}" srcOrd="0" destOrd="0" parTransId="{84E47035-5B33-42BA-BE62-BCA106643398}" sibTransId="{20C4619A-515C-4706-BF8A-8D36E5A46EEB}"/>
    <dgm:cxn modelId="{B67DF2B8-5FB7-44F6-AB66-5B3494391A5F}" srcId="{FD2D8DB8-A8C3-4CDC-B926-D24CE4B4771F}" destId="{B160BC43-0560-410D-933A-46CC2237D047}" srcOrd="3" destOrd="0" parTransId="{338D927E-306C-467C-9F70-FB08F02B6318}" sibTransId="{F0A04B85-E830-4314-95AD-CF17031DA8AC}"/>
    <dgm:cxn modelId="{DCE85C49-A740-4714-BDCE-94350E7BC781}" type="presOf" srcId="{B160BC43-0560-410D-933A-46CC2237D047}" destId="{DE558868-55B8-4756-AEE1-06FC11694CB0}" srcOrd="0" destOrd="0" presId="urn:microsoft.com/office/officeart/2005/8/layout/equation1"/>
    <dgm:cxn modelId="{FECE93D9-EAAD-48C8-A61D-8091C574E530}" type="presOf" srcId="{20C4619A-515C-4706-BF8A-8D36E5A46EEB}" destId="{A7399C4A-5BCF-4604-81EA-569046A21923}" srcOrd="0" destOrd="0" presId="urn:microsoft.com/office/officeart/2005/8/layout/equation1"/>
    <dgm:cxn modelId="{BE9E3629-EFD3-4377-90A4-F824C465DAAA}" type="presOf" srcId="{FD2D8DB8-A8C3-4CDC-B926-D24CE4B4771F}" destId="{55D93C99-081D-47C5-9725-E5882099D1C9}" srcOrd="0" destOrd="0" presId="urn:microsoft.com/office/officeart/2005/8/layout/equation1"/>
    <dgm:cxn modelId="{4F3EB982-26F4-4C44-B0FE-C66EC9B3AD50}" type="presOf" srcId="{E47268CA-5164-442F-9429-E7F1D3A00A9E}" destId="{96584BE4-40D6-438C-86AA-751EE006D082}" srcOrd="0" destOrd="0" presId="urn:microsoft.com/office/officeart/2005/8/layout/equation1"/>
    <dgm:cxn modelId="{4E20CF55-6AB5-451A-8BD7-4945E092CD4E}" srcId="{FD2D8DB8-A8C3-4CDC-B926-D24CE4B4771F}" destId="{D85B8A26-6905-4316-9133-9176745AE66E}" srcOrd="1" destOrd="0" parTransId="{8AA47005-38A1-4523-A86F-6BA2596FDAC8}" sibTransId="{78E007F9-5242-441B-9945-9A24FFB0C8C6}"/>
    <dgm:cxn modelId="{80C8FFFD-49F7-4E19-9A2D-59E8DAEE7FC2}" srcId="{FD2D8DB8-A8C3-4CDC-B926-D24CE4B4771F}" destId="{13D4AB4C-8EF8-42B6-9639-4032D9C2ADAA}" srcOrd="2" destOrd="0" parTransId="{257ED24D-FED3-45A4-8991-14F857C3296F}" sibTransId="{E47268CA-5164-442F-9429-E7F1D3A00A9E}"/>
    <dgm:cxn modelId="{89AA1486-99ED-4DF3-95D7-61876312C9A3}" type="presOf" srcId="{78E007F9-5242-441B-9945-9A24FFB0C8C6}" destId="{090A2BEC-FF89-4364-BA40-E8E15C7526A8}" srcOrd="0" destOrd="0" presId="urn:microsoft.com/office/officeart/2005/8/layout/equation1"/>
    <dgm:cxn modelId="{030BE7E3-4750-4DAB-A891-533451F7AF34}" type="presOf" srcId="{D85B8A26-6905-4316-9133-9176745AE66E}" destId="{833AE71B-E74D-4E0F-BABA-436E87824984}" srcOrd="0" destOrd="0" presId="urn:microsoft.com/office/officeart/2005/8/layout/equation1"/>
    <dgm:cxn modelId="{FA98341A-153C-4E6D-B8E3-9B3F11AF64ED}" type="presOf" srcId="{8208DCC1-BC82-430F-99DA-9B2FC72FB8D2}" destId="{36A85D2F-C777-47B3-B1E4-05F284849834}" srcOrd="0" destOrd="0" presId="urn:microsoft.com/office/officeart/2005/8/layout/equation1"/>
    <dgm:cxn modelId="{965CD4B2-CB7F-4012-B1EB-B1B82DF3200C}" type="presParOf" srcId="{55D93C99-081D-47C5-9725-E5882099D1C9}" destId="{36A85D2F-C777-47B3-B1E4-05F284849834}" srcOrd="0" destOrd="0" presId="urn:microsoft.com/office/officeart/2005/8/layout/equation1"/>
    <dgm:cxn modelId="{C2B9B61F-9642-46E1-A5BB-31CD0316CF91}" type="presParOf" srcId="{55D93C99-081D-47C5-9725-E5882099D1C9}" destId="{6B5ED0FE-911B-4ADF-A2C7-8248A6B3F8F7}" srcOrd="1" destOrd="0" presId="urn:microsoft.com/office/officeart/2005/8/layout/equation1"/>
    <dgm:cxn modelId="{53B43D1B-7B2D-4B11-B0D4-3465254A3707}" type="presParOf" srcId="{55D93C99-081D-47C5-9725-E5882099D1C9}" destId="{A7399C4A-5BCF-4604-81EA-569046A21923}" srcOrd="2" destOrd="0" presId="urn:microsoft.com/office/officeart/2005/8/layout/equation1"/>
    <dgm:cxn modelId="{AAB9E198-3FD3-4355-8778-AD808D46398D}" type="presParOf" srcId="{55D93C99-081D-47C5-9725-E5882099D1C9}" destId="{AB1686EC-B5FC-4BBA-B16C-9CAF5873BF62}" srcOrd="3" destOrd="0" presId="urn:microsoft.com/office/officeart/2005/8/layout/equation1"/>
    <dgm:cxn modelId="{FA362B3F-EEA7-4F3C-9E6A-6CC6B8D89883}" type="presParOf" srcId="{55D93C99-081D-47C5-9725-E5882099D1C9}" destId="{833AE71B-E74D-4E0F-BABA-436E87824984}" srcOrd="4" destOrd="0" presId="urn:microsoft.com/office/officeart/2005/8/layout/equation1"/>
    <dgm:cxn modelId="{1AC0FE5A-43C9-4234-B60D-63A98F361440}" type="presParOf" srcId="{55D93C99-081D-47C5-9725-E5882099D1C9}" destId="{56BEE1D4-B863-428F-9DFC-BD8024730775}" srcOrd="5" destOrd="0" presId="urn:microsoft.com/office/officeart/2005/8/layout/equation1"/>
    <dgm:cxn modelId="{50C4EB70-485D-42F0-9DE0-9C411FF514FE}" type="presParOf" srcId="{55D93C99-081D-47C5-9725-E5882099D1C9}" destId="{090A2BEC-FF89-4364-BA40-E8E15C7526A8}" srcOrd="6" destOrd="0" presId="urn:microsoft.com/office/officeart/2005/8/layout/equation1"/>
    <dgm:cxn modelId="{AAD5E145-D9AD-488C-8568-1638FEBAEFC7}" type="presParOf" srcId="{55D93C99-081D-47C5-9725-E5882099D1C9}" destId="{7EDCC834-BF25-42A2-A485-55BFAAAA3E4B}" srcOrd="7" destOrd="0" presId="urn:microsoft.com/office/officeart/2005/8/layout/equation1"/>
    <dgm:cxn modelId="{047ED231-F411-4DEE-9497-E3D6123D2036}" type="presParOf" srcId="{55D93C99-081D-47C5-9725-E5882099D1C9}" destId="{B93875D9-55C7-45CC-9996-DDC57854701E}" srcOrd="8" destOrd="0" presId="urn:microsoft.com/office/officeart/2005/8/layout/equation1"/>
    <dgm:cxn modelId="{861C8B8E-DF0F-4FF4-8353-AC475690F0CE}" type="presParOf" srcId="{55D93C99-081D-47C5-9725-E5882099D1C9}" destId="{9F8FE4F2-C4B3-4922-B683-41D0FB98785F}" srcOrd="9" destOrd="0" presId="urn:microsoft.com/office/officeart/2005/8/layout/equation1"/>
    <dgm:cxn modelId="{22082F09-EBE5-4A57-9F97-243DE8FBCEBF}" type="presParOf" srcId="{55D93C99-081D-47C5-9725-E5882099D1C9}" destId="{96584BE4-40D6-438C-86AA-751EE006D082}" srcOrd="10" destOrd="0" presId="urn:microsoft.com/office/officeart/2005/8/layout/equation1"/>
    <dgm:cxn modelId="{8DBEE2F4-AC97-4D6D-82E3-5921F9D1F845}" type="presParOf" srcId="{55D93C99-081D-47C5-9725-E5882099D1C9}" destId="{C4286912-0352-4066-A144-86A5BC8E0F55}" srcOrd="11" destOrd="0" presId="urn:microsoft.com/office/officeart/2005/8/layout/equation1"/>
    <dgm:cxn modelId="{EE045692-7310-46BC-B858-5E67B0C0AC60}" type="presParOf" srcId="{55D93C99-081D-47C5-9725-E5882099D1C9}" destId="{DE558868-55B8-4756-AEE1-06FC11694CB0}" srcOrd="12" destOrd="0" presId="urn:microsoft.com/office/officeart/2005/8/layout/equati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D763F08-25AD-46BA-B4B6-BB92194EA2D5}">
      <dsp:nvSpPr>
        <dsp:cNvPr id="0" name=""/>
        <dsp:cNvSpPr/>
      </dsp:nvSpPr>
      <dsp:spPr>
        <a:xfrm>
          <a:off x="0" y="4514624"/>
          <a:ext cx="7467600" cy="74066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itchFamily="18" charset="0"/>
              <a:cs typeface="Times New Roman" pitchFamily="18" charset="0"/>
            </a:rPr>
            <a:t>Khả</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năng</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mở</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rộng</a:t>
          </a:r>
          <a:endParaRPr lang="en-US" sz="2000" kern="1200" dirty="0">
            <a:latin typeface="Times New Roman" pitchFamily="18" charset="0"/>
            <a:cs typeface="Times New Roman" pitchFamily="18" charset="0"/>
          </a:endParaRPr>
        </a:p>
      </dsp:txBody>
      <dsp:txXfrm>
        <a:off x="0" y="4514624"/>
        <a:ext cx="7467600" cy="740661"/>
      </dsp:txXfrm>
    </dsp:sp>
    <dsp:sp modelId="{48AA235E-CD50-45FB-AA2B-4D96CDB5A947}">
      <dsp:nvSpPr>
        <dsp:cNvPr id="0" name=""/>
        <dsp:cNvSpPr/>
      </dsp:nvSpPr>
      <dsp:spPr>
        <a:xfrm rot="10800000">
          <a:off x="0" y="3386596"/>
          <a:ext cx="7467600" cy="1139137"/>
        </a:xfrm>
        <a:prstGeom prst="upArrowCallout">
          <a:avLst/>
        </a:prstGeom>
        <a:solidFill>
          <a:schemeClr val="accent1">
            <a:shade val="50000"/>
            <a:hueOff val="0"/>
            <a:satOff val="0"/>
            <a:lumOff val="1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endParaRPr lang="en-US"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r>
            <a:rPr lang="en-US" sz="2000" kern="1200" dirty="0" err="1" smtClean="0">
              <a:latin typeface="Times New Roman" pitchFamily="18" charset="0"/>
              <a:cs typeface="Times New Roman" pitchFamily="18" charset="0"/>
            </a:rPr>
            <a:t>Phát</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triển</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nhanh</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hơn</a:t>
          </a:r>
          <a:r>
            <a:rPr lang="en-US" sz="2000" kern="1200" dirty="0" smtClean="0">
              <a:latin typeface="Times New Roman" pitchFamily="18" charset="0"/>
              <a:cs typeface="Times New Roman" pitchFamily="18" charset="0"/>
            </a:rPr>
            <a:t> 70% so </a:t>
          </a:r>
          <a:r>
            <a:rPr lang="en-US" sz="2000" kern="1200" dirty="0" err="1" smtClean="0">
              <a:latin typeface="Times New Roman" pitchFamily="18" charset="0"/>
              <a:cs typeface="Times New Roman" pitchFamily="18" charset="0"/>
            </a:rPr>
            <a:t>với</a:t>
          </a:r>
          <a:r>
            <a:rPr lang="en-US" sz="2000" kern="1200" dirty="0" smtClean="0">
              <a:latin typeface="Times New Roman" pitchFamily="18" charset="0"/>
              <a:cs typeface="Times New Roman" pitchFamily="18" charset="0"/>
            </a:rPr>
            <a:t> Objective-C </a:t>
          </a:r>
          <a:r>
            <a:rPr lang="en-US" sz="2000" kern="1200" dirty="0" err="1" smtClean="0">
              <a:latin typeface="Times New Roman" pitchFamily="18" charset="0"/>
              <a:cs typeface="Times New Roman" pitchFamily="18" charset="0"/>
            </a:rPr>
            <a:t>hoặc</a:t>
          </a:r>
          <a:r>
            <a:rPr lang="en-US" sz="2000" kern="1200" dirty="0" smtClean="0">
              <a:latin typeface="Times New Roman" pitchFamily="18" charset="0"/>
              <a:cs typeface="Times New Roman" pitchFamily="18" charset="0"/>
            </a:rPr>
            <a:t> Java</a:t>
          </a:r>
        </a:p>
        <a:p>
          <a:pPr lvl="0" algn="ctr" defTabSz="889000">
            <a:lnSpc>
              <a:spcPct val="90000"/>
            </a:lnSpc>
            <a:spcBef>
              <a:spcPct val="0"/>
            </a:spcBef>
            <a:spcAft>
              <a:spcPct val="35000"/>
            </a:spcAft>
          </a:pPr>
          <a:endParaRPr lang="en-US"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endParaRPr lang="en-US" sz="2000" kern="1200" dirty="0" smtClean="0">
            <a:latin typeface="Times New Roman" pitchFamily="18" charset="0"/>
            <a:cs typeface="Times New Roman" pitchFamily="18" charset="0"/>
          </a:endParaRPr>
        </a:p>
      </dsp:txBody>
      <dsp:txXfrm rot="10800000">
        <a:off x="0" y="3386596"/>
        <a:ext cx="7467600" cy="1139137"/>
      </dsp:txXfrm>
    </dsp:sp>
    <dsp:sp modelId="{1C184CC0-8689-4B62-8D1A-65B3FB1830AF}">
      <dsp:nvSpPr>
        <dsp:cNvPr id="0" name=""/>
        <dsp:cNvSpPr/>
      </dsp:nvSpPr>
      <dsp:spPr>
        <a:xfrm rot="10800000">
          <a:off x="0" y="2258569"/>
          <a:ext cx="7467600" cy="1139137"/>
        </a:xfrm>
        <a:prstGeom prst="upArrowCallout">
          <a:avLst/>
        </a:prstGeom>
        <a:solidFill>
          <a:schemeClr val="accent1">
            <a:shade val="50000"/>
            <a:hueOff val="0"/>
            <a:satOff val="0"/>
            <a:lumOff val="386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r>
            <a:rPr lang="en-US" sz="2000" kern="1200" dirty="0" err="1" smtClean="0">
              <a:latin typeface="Times New Roman" pitchFamily="18" charset="0"/>
              <a:cs typeface="Times New Roman" pitchFamily="18" charset="0"/>
            </a:rPr>
            <a:t>Tạo</a:t>
          </a:r>
          <a:r>
            <a:rPr lang="en-US" sz="2000" kern="1200" dirty="0" smtClean="0">
              <a:latin typeface="Times New Roman" pitchFamily="18" charset="0"/>
              <a:cs typeface="Times New Roman" pitchFamily="18" charset="0"/>
            </a:rPr>
            <a:t> app web </a:t>
          </a:r>
          <a:r>
            <a:rPr lang="en-US" sz="2000" kern="1200" dirty="0" err="1" smtClean="0">
              <a:latin typeface="Times New Roman" pitchFamily="18" charset="0"/>
              <a:cs typeface="Times New Roman" pitchFamily="18" charset="0"/>
            </a:rPr>
            <a:t>iOS</a:t>
          </a:r>
          <a:r>
            <a:rPr lang="en-US" sz="2000" kern="1200" dirty="0" smtClean="0">
              <a:latin typeface="Times New Roman" pitchFamily="18" charset="0"/>
              <a:cs typeface="Times New Roman" pitchFamily="18" charset="0"/>
            </a:rPr>
            <a:t>, Android, </a:t>
          </a:r>
          <a:r>
            <a:rPr lang="en-US" sz="2000" kern="1200" dirty="0" err="1" smtClean="0">
              <a:latin typeface="Times New Roman" pitchFamily="18" charset="0"/>
              <a:cs typeface="Times New Roman" pitchFamily="18" charset="0"/>
            </a:rPr>
            <a:t>và</a:t>
          </a:r>
          <a:r>
            <a:rPr lang="en-US" sz="2000" kern="1200" dirty="0" smtClean="0">
              <a:latin typeface="Times New Roman" pitchFamily="18" charset="0"/>
              <a:cs typeface="Times New Roman" pitchFamily="18" charset="0"/>
            </a:rPr>
            <a:t> mobile </a:t>
          </a:r>
          <a:r>
            <a:rPr lang="en-US" sz="2000" kern="1200" dirty="0" err="1" smtClean="0">
              <a:latin typeface="Times New Roman" pitchFamily="18" charset="0"/>
              <a:cs typeface="Times New Roman" pitchFamily="18" charset="0"/>
            </a:rPr>
            <a:t>với</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một</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nền</a:t>
          </a:r>
          <a:r>
            <a:rPr lang="en-US" sz="2000" kern="1200" dirty="0" smtClean="0">
              <a:latin typeface="Times New Roman" pitchFamily="18" charset="0"/>
              <a:cs typeface="Times New Roman" pitchFamily="18" charset="0"/>
            </a:rPr>
            <a:t> code </a:t>
          </a:r>
          <a:r>
            <a:rPr lang="en-US" sz="2000" kern="1200" dirty="0" err="1" smtClean="0">
              <a:latin typeface="Times New Roman" pitchFamily="18" charset="0"/>
              <a:cs typeface="Times New Roman" pitchFamily="18" charset="0"/>
            </a:rPr>
            <a:t>duy</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nhất</a:t>
          </a:r>
          <a:endParaRPr lang="en-US"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endParaRPr lang="en-US" sz="2000" kern="1200" dirty="0">
            <a:latin typeface="Times New Roman" pitchFamily="18" charset="0"/>
            <a:cs typeface="Times New Roman" pitchFamily="18" charset="0"/>
          </a:endParaRPr>
        </a:p>
      </dsp:txBody>
      <dsp:txXfrm rot="10800000">
        <a:off x="0" y="2258569"/>
        <a:ext cx="7467600" cy="1139137"/>
      </dsp:txXfrm>
    </dsp:sp>
    <dsp:sp modelId="{5F5017F5-2C4D-4CB5-AED1-6A7F1F57572A}">
      <dsp:nvSpPr>
        <dsp:cNvPr id="0" name=""/>
        <dsp:cNvSpPr/>
      </dsp:nvSpPr>
      <dsp:spPr>
        <a:xfrm rot="10800000">
          <a:off x="0" y="1130541"/>
          <a:ext cx="7467600" cy="1139137"/>
        </a:xfrm>
        <a:prstGeom prst="upArrowCallout">
          <a:avLst/>
        </a:prstGeom>
        <a:solidFill>
          <a:schemeClr val="accent1">
            <a:shade val="50000"/>
            <a:hueOff val="0"/>
            <a:satOff val="0"/>
            <a:lumOff val="386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JavaScript-based platform </a:t>
          </a:r>
        </a:p>
      </dsp:txBody>
      <dsp:txXfrm rot="10800000">
        <a:off x="0" y="1130541"/>
        <a:ext cx="7467600" cy="1139137"/>
      </dsp:txXfrm>
    </dsp:sp>
    <dsp:sp modelId="{299D42E2-15DE-4341-9E04-2D12724B4124}">
      <dsp:nvSpPr>
        <dsp:cNvPr id="0" name=""/>
        <dsp:cNvSpPr/>
      </dsp:nvSpPr>
      <dsp:spPr>
        <a:xfrm rot="10800000">
          <a:off x="0" y="0"/>
          <a:ext cx="7467600" cy="1139137"/>
        </a:xfrm>
        <a:prstGeom prst="upArrowCallout">
          <a:avLst/>
        </a:prstGeom>
        <a:solidFill>
          <a:schemeClr val="accent1">
            <a:shade val="50000"/>
            <a:hueOff val="0"/>
            <a:satOff val="0"/>
            <a:lumOff val="1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itchFamily="18" charset="0"/>
              <a:cs typeface="Times New Roman" pitchFamily="18" charset="0"/>
            </a:rPr>
            <a:t>Hỗ</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trợ</a:t>
          </a:r>
          <a:r>
            <a:rPr lang="en-US" sz="2000" kern="1200" dirty="0" smtClean="0">
              <a:latin typeface="Times New Roman" pitchFamily="18" charset="0"/>
              <a:cs typeface="Times New Roman" pitchFamily="18" charset="0"/>
            </a:rPr>
            <a:t> 5,500+ native APIs</a:t>
          </a:r>
          <a:endParaRPr lang="en-US" sz="2000" kern="1200" dirty="0">
            <a:latin typeface="Times New Roman" pitchFamily="18" charset="0"/>
            <a:cs typeface="Times New Roman" pitchFamily="18" charset="0"/>
          </a:endParaRPr>
        </a:p>
      </dsp:txBody>
      <dsp:txXfrm rot="10800000">
        <a:off x="0" y="0"/>
        <a:ext cx="7467600" cy="113913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6A85D2F-C777-47B3-B1E4-05F284849834}">
      <dsp:nvSpPr>
        <dsp:cNvPr id="0" name=""/>
        <dsp:cNvSpPr/>
      </dsp:nvSpPr>
      <dsp:spPr>
        <a:xfrm>
          <a:off x="3519" y="158799"/>
          <a:ext cx="977800" cy="977800"/>
        </a:xfrm>
        <a:prstGeom prst="ellipse">
          <a:avLst/>
        </a:prstGeom>
        <a:gradFill rotWithShape="0">
          <a:gsLst>
            <a:gs pos="0">
              <a:schemeClr val="accent1">
                <a:shade val="50000"/>
                <a:hueOff val="0"/>
                <a:satOff val="0"/>
                <a:lumOff val="0"/>
                <a:alphaOff val="0"/>
                <a:tint val="60000"/>
                <a:satMod val="160000"/>
              </a:schemeClr>
            </a:gs>
            <a:gs pos="46000">
              <a:schemeClr val="accent1">
                <a:shade val="50000"/>
                <a:hueOff val="0"/>
                <a:satOff val="0"/>
                <a:lumOff val="0"/>
                <a:alphaOff val="0"/>
                <a:tint val="86000"/>
                <a:satMod val="160000"/>
              </a:schemeClr>
            </a:gs>
            <a:gs pos="100000">
              <a:schemeClr val="accent1">
                <a:shade val="50000"/>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Times New Roman" pitchFamily="18" charset="0"/>
              <a:cs typeface="Times New Roman" pitchFamily="18" charset="0"/>
            </a:rPr>
            <a:t>Chi </a:t>
          </a:r>
          <a:r>
            <a:rPr lang="en-US" sz="1400" kern="1200" dirty="0" err="1" smtClean="0">
              <a:latin typeface="Times New Roman" pitchFamily="18" charset="0"/>
              <a:cs typeface="Times New Roman" pitchFamily="18" charset="0"/>
            </a:rPr>
            <a:t>phí</a:t>
          </a:r>
          <a:r>
            <a:rPr lang="en-US" sz="1400" kern="1200" dirty="0" smtClean="0">
              <a:latin typeface="Times New Roman" pitchFamily="18" charset="0"/>
              <a:cs typeface="Times New Roman" pitchFamily="18" charset="0"/>
            </a:rPr>
            <a:t> </a:t>
          </a:r>
          <a:r>
            <a:rPr lang="en-US" sz="1400" kern="1200" dirty="0" err="1" smtClean="0">
              <a:latin typeface="Times New Roman" pitchFamily="18" charset="0"/>
              <a:cs typeface="Times New Roman" pitchFamily="18" charset="0"/>
            </a:rPr>
            <a:t>thấp</a:t>
          </a:r>
          <a:endParaRPr lang="en-IN" sz="1400" kern="1200" dirty="0">
            <a:latin typeface="Times New Roman" pitchFamily="18" charset="0"/>
            <a:cs typeface="Times New Roman" pitchFamily="18" charset="0"/>
          </a:endParaRPr>
        </a:p>
      </dsp:txBody>
      <dsp:txXfrm>
        <a:off x="3519" y="158799"/>
        <a:ext cx="977800" cy="977800"/>
      </dsp:txXfrm>
    </dsp:sp>
    <dsp:sp modelId="{A7399C4A-5BCF-4604-81EA-569046A21923}">
      <dsp:nvSpPr>
        <dsp:cNvPr id="0" name=""/>
        <dsp:cNvSpPr/>
      </dsp:nvSpPr>
      <dsp:spPr>
        <a:xfrm>
          <a:off x="1060717" y="364137"/>
          <a:ext cx="567124" cy="567124"/>
        </a:xfrm>
        <a:prstGeom prst="mathPlus">
          <a:avLst/>
        </a:prstGeom>
        <a:gradFill rotWithShape="0">
          <a:gsLst>
            <a:gs pos="0">
              <a:schemeClr val="accent1">
                <a:shade val="90000"/>
                <a:hueOff val="0"/>
                <a:satOff val="0"/>
                <a:lumOff val="0"/>
                <a:alphaOff val="0"/>
                <a:tint val="60000"/>
                <a:satMod val="160000"/>
              </a:schemeClr>
            </a:gs>
            <a:gs pos="46000">
              <a:schemeClr val="accent1">
                <a:shade val="90000"/>
                <a:hueOff val="0"/>
                <a:satOff val="0"/>
                <a:lumOff val="0"/>
                <a:alphaOff val="0"/>
                <a:tint val="86000"/>
                <a:satMod val="160000"/>
              </a:schemeClr>
            </a:gs>
            <a:gs pos="100000">
              <a:schemeClr val="accent1">
                <a:shade val="90000"/>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IN" sz="900" kern="1200"/>
        </a:p>
      </dsp:txBody>
      <dsp:txXfrm>
        <a:off x="1060717" y="364137"/>
        <a:ext cx="567124" cy="567124"/>
      </dsp:txXfrm>
    </dsp:sp>
    <dsp:sp modelId="{833AE71B-E74D-4E0F-BABA-436E87824984}">
      <dsp:nvSpPr>
        <dsp:cNvPr id="0" name=""/>
        <dsp:cNvSpPr/>
      </dsp:nvSpPr>
      <dsp:spPr>
        <a:xfrm>
          <a:off x="1707239" y="158799"/>
          <a:ext cx="977800" cy="977800"/>
        </a:xfrm>
        <a:prstGeom prst="ellipse">
          <a:avLst/>
        </a:prstGeom>
        <a:gradFill rotWithShape="0">
          <a:gsLst>
            <a:gs pos="0">
              <a:schemeClr val="accent1">
                <a:shade val="50000"/>
                <a:hueOff val="0"/>
                <a:satOff val="0"/>
                <a:lumOff val="24151"/>
                <a:alphaOff val="0"/>
                <a:tint val="60000"/>
                <a:satMod val="160000"/>
              </a:schemeClr>
            </a:gs>
            <a:gs pos="46000">
              <a:schemeClr val="accent1">
                <a:shade val="50000"/>
                <a:hueOff val="0"/>
                <a:satOff val="0"/>
                <a:lumOff val="24151"/>
                <a:alphaOff val="0"/>
                <a:tint val="86000"/>
                <a:satMod val="160000"/>
              </a:schemeClr>
            </a:gs>
            <a:gs pos="100000">
              <a:schemeClr val="accent1">
                <a:shade val="50000"/>
                <a:hueOff val="0"/>
                <a:satOff val="0"/>
                <a:lumOff val="24151"/>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IN" sz="1400" kern="1200" dirty="0" err="1" smtClean="0">
              <a:latin typeface="Times New Roman" pitchFamily="18" charset="0"/>
              <a:cs typeface="Times New Roman" pitchFamily="18" charset="0"/>
            </a:rPr>
            <a:t>Ít</a:t>
          </a:r>
          <a:r>
            <a:rPr lang="en-IN" sz="1400" kern="1200" dirty="0" smtClean="0">
              <a:latin typeface="Times New Roman" pitchFamily="18" charset="0"/>
              <a:cs typeface="Times New Roman" pitchFamily="18" charset="0"/>
            </a:rPr>
            <a:t> code</a:t>
          </a:r>
          <a:endParaRPr lang="en-IN" sz="1400" kern="1200" dirty="0">
            <a:latin typeface="Times New Roman" pitchFamily="18" charset="0"/>
            <a:cs typeface="Times New Roman" pitchFamily="18" charset="0"/>
          </a:endParaRPr>
        </a:p>
      </dsp:txBody>
      <dsp:txXfrm>
        <a:off x="1707239" y="158799"/>
        <a:ext cx="977800" cy="977800"/>
      </dsp:txXfrm>
    </dsp:sp>
    <dsp:sp modelId="{090A2BEC-FF89-4364-BA40-E8E15C7526A8}">
      <dsp:nvSpPr>
        <dsp:cNvPr id="0" name=""/>
        <dsp:cNvSpPr/>
      </dsp:nvSpPr>
      <dsp:spPr>
        <a:xfrm>
          <a:off x="2764437" y="364137"/>
          <a:ext cx="567124" cy="567124"/>
        </a:xfrm>
        <a:prstGeom prst="mathPlus">
          <a:avLst/>
        </a:prstGeom>
        <a:gradFill rotWithShape="0">
          <a:gsLst>
            <a:gs pos="0">
              <a:schemeClr val="accent1">
                <a:shade val="90000"/>
                <a:hueOff val="0"/>
                <a:satOff val="0"/>
                <a:lumOff val="26023"/>
                <a:alphaOff val="0"/>
                <a:tint val="60000"/>
                <a:satMod val="160000"/>
              </a:schemeClr>
            </a:gs>
            <a:gs pos="46000">
              <a:schemeClr val="accent1">
                <a:shade val="90000"/>
                <a:hueOff val="0"/>
                <a:satOff val="0"/>
                <a:lumOff val="26023"/>
                <a:alphaOff val="0"/>
                <a:tint val="86000"/>
                <a:satMod val="160000"/>
              </a:schemeClr>
            </a:gs>
            <a:gs pos="100000">
              <a:schemeClr val="accent1">
                <a:shade val="90000"/>
                <a:hueOff val="0"/>
                <a:satOff val="0"/>
                <a:lumOff val="26023"/>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IN" sz="900" kern="1200"/>
        </a:p>
      </dsp:txBody>
      <dsp:txXfrm>
        <a:off x="2764437" y="364137"/>
        <a:ext cx="567124" cy="567124"/>
      </dsp:txXfrm>
    </dsp:sp>
    <dsp:sp modelId="{B93875D9-55C7-45CC-9996-DDC57854701E}">
      <dsp:nvSpPr>
        <dsp:cNvPr id="0" name=""/>
        <dsp:cNvSpPr/>
      </dsp:nvSpPr>
      <dsp:spPr>
        <a:xfrm>
          <a:off x="3410959" y="158799"/>
          <a:ext cx="977800" cy="977800"/>
        </a:xfrm>
        <a:prstGeom prst="ellipse">
          <a:avLst/>
        </a:prstGeom>
        <a:gradFill rotWithShape="0">
          <a:gsLst>
            <a:gs pos="0">
              <a:schemeClr val="accent1">
                <a:shade val="50000"/>
                <a:hueOff val="0"/>
                <a:satOff val="0"/>
                <a:lumOff val="48303"/>
                <a:alphaOff val="0"/>
                <a:tint val="60000"/>
                <a:satMod val="160000"/>
              </a:schemeClr>
            </a:gs>
            <a:gs pos="46000">
              <a:schemeClr val="accent1">
                <a:shade val="50000"/>
                <a:hueOff val="0"/>
                <a:satOff val="0"/>
                <a:lumOff val="48303"/>
                <a:alphaOff val="0"/>
                <a:tint val="86000"/>
                <a:satMod val="160000"/>
              </a:schemeClr>
            </a:gs>
            <a:gs pos="100000">
              <a:schemeClr val="accent1">
                <a:shade val="50000"/>
                <a:hueOff val="0"/>
                <a:satOff val="0"/>
                <a:lumOff val="48303"/>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err="1" smtClean="0">
              <a:latin typeface="Times New Roman" pitchFamily="18" charset="0"/>
              <a:cs typeface="Times New Roman" pitchFamily="18" charset="0"/>
            </a:rPr>
            <a:t>Hỗ</a:t>
          </a:r>
          <a:r>
            <a:rPr lang="en-US" sz="1400" kern="1200" dirty="0" smtClean="0">
              <a:latin typeface="Times New Roman" pitchFamily="18" charset="0"/>
              <a:cs typeface="Times New Roman" pitchFamily="18" charset="0"/>
            </a:rPr>
            <a:t> </a:t>
          </a:r>
          <a:r>
            <a:rPr lang="en-US" sz="1400" kern="1200" dirty="0" err="1" smtClean="0">
              <a:latin typeface="Times New Roman" pitchFamily="18" charset="0"/>
              <a:cs typeface="Times New Roman" pitchFamily="18" charset="0"/>
            </a:rPr>
            <a:t>trợ</a:t>
          </a:r>
          <a:r>
            <a:rPr lang="en-US" sz="1400" kern="1200" dirty="0" smtClean="0">
              <a:latin typeface="Times New Roman" pitchFamily="18" charset="0"/>
              <a:cs typeface="Times New Roman" pitchFamily="18" charset="0"/>
            </a:rPr>
            <a:t> </a:t>
          </a:r>
          <a:r>
            <a:rPr lang="en-US" sz="1400" kern="1200" dirty="0" err="1" smtClean="0">
              <a:latin typeface="Times New Roman" pitchFamily="18" charset="0"/>
              <a:cs typeface="Times New Roman" pitchFamily="18" charset="0"/>
            </a:rPr>
            <a:t>của</a:t>
          </a:r>
          <a:r>
            <a:rPr lang="en-US" sz="1400" kern="1200" dirty="0" smtClean="0">
              <a:latin typeface="Times New Roman" pitchFamily="18" charset="0"/>
              <a:cs typeface="Times New Roman" pitchFamily="18" charset="0"/>
            </a:rPr>
            <a:t> main OS</a:t>
          </a:r>
          <a:endParaRPr lang="en-IN" sz="1400" kern="1200" dirty="0">
            <a:latin typeface="Times New Roman" pitchFamily="18" charset="0"/>
            <a:cs typeface="Times New Roman" pitchFamily="18" charset="0"/>
          </a:endParaRPr>
        </a:p>
      </dsp:txBody>
      <dsp:txXfrm>
        <a:off x="3410959" y="158799"/>
        <a:ext cx="977800" cy="977800"/>
      </dsp:txXfrm>
    </dsp:sp>
    <dsp:sp modelId="{96584BE4-40D6-438C-86AA-751EE006D082}">
      <dsp:nvSpPr>
        <dsp:cNvPr id="0" name=""/>
        <dsp:cNvSpPr/>
      </dsp:nvSpPr>
      <dsp:spPr>
        <a:xfrm>
          <a:off x="4468157" y="364137"/>
          <a:ext cx="567124" cy="567124"/>
        </a:xfrm>
        <a:prstGeom prst="mathEqual">
          <a:avLst/>
        </a:prstGeom>
        <a:gradFill rotWithShape="0">
          <a:gsLst>
            <a:gs pos="0">
              <a:schemeClr val="accent1">
                <a:shade val="90000"/>
                <a:hueOff val="0"/>
                <a:satOff val="0"/>
                <a:lumOff val="26023"/>
                <a:alphaOff val="0"/>
                <a:tint val="60000"/>
                <a:satMod val="160000"/>
              </a:schemeClr>
            </a:gs>
            <a:gs pos="46000">
              <a:schemeClr val="accent1">
                <a:shade val="90000"/>
                <a:hueOff val="0"/>
                <a:satOff val="0"/>
                <a:lumOff val="26023"/>
                <a:alphaOff val="0"/>
                <a:tint val="86000"/>
                <a:satMod val="160000"/>
              </a:schemeClr>
            </a:gs>
            <a:gs pos="100000">
              <a:schemeClr val="accent1">
                <a:shade val="90000"/>
                <a:hueOff val="0"/>
                <a:satOff val="0"/>
                <a:lumOff val="26023"/>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4468157" y="364137"/>
        <a:ext cx="567124" cy="567124"/>
      </dsp:txXfrm>
    </dsp:sp>
    <dsp:sp modelId="{DE558868-55B8-4756-AEE1-06FC11694CB0}">
      <dsp:nvSpPr>
        <dsp:cNvPr id="0" name=""/>
        <dsp:cNvSpPr/>
      </dsp:nvSpPr>
      <dsp:spPr>
        <a:xfrm>
          <a:off x="5114679" y="158799"/>
          <a:ext cx="977800" cy="977800"/>
        </a:xfrm>
        <a:prstGeom prst="ellipse">
          <a:avLst/>
        </a:prstGeom>
        <a:gradFill rotWithShape="0">
          <a:gsLst>
            <a:gs pos="0">
              <a:schemeClr val="accent1">
                <a:shade val="50000"/>
                <a:hueOff val="0"/>
                <a:satOff val="0"/>
                <a:lumOff val="24151"/>
                <a:alphaOff val="0"/>
                <a:tint val="60000"/>
                <a:satMod val="160000"/>
              </a:schemeClr>
            </a:gs>
            <a:gs pos="46000">
              <a:schemeClr val="accent1">
                <a:shade val="50000"/>
                <a:hueOff val="0"/>
                <a:satOff val="0"/>
                <a:lumOff val="24151"/>
                <a:alphaOff val="0"/>
                <a:tint val="86000"/>
                <a:satMod val="160000"/>
              </a:schemeClr>
            </a:gs>
            <a:gs pos="100000">
              <a:schemeClr val="accent1">
                <a:shade val="50000"/>
                <a:hueOff val="0"/>
                <a:satOff val="0"/>
                <a:lumOff val="24151"/>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Times New Roman" pitchFamily="18" charset="0"/>
              <a:cs typeface="Times New Roman" pitchFamily="18" charset="0"/>
            </a:rPr>
            <a:t>Killer App</a:t>
          </a:r>
          <a:endParaRPr lang="en-IN" sz="1400" kern="1200" dirty="0">
            <a:latin typeface="Times New Roman" pitchFamily="18" charset="0"/>
            <a:cs typeface="Times New Roman" pitchFamily="18" charset="0"/>
          </a:endParaRPr>
        </a:p>
      </dsp:txBody>
      <dsp:txXfrm>
        <a:off x="5114679" y="158799"/>
        <a:ext cx="977800" cy="9778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606869-0440-4ADE-B912-681D4CCD8DEC}" type="datetimeFigureOut">
              <a:rPr lang="en-US" smtClean="0"/>
              <a:pPr/>
              <a:t>07/03/2015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B3A4A6-801A-4B77-96AA-499C440FA151}" type="slidenum">
              <a:rPr lang="en-US" smtClean="0"/>
              <a:pPr/>
              <a:t>‹#›</a:t>
            </a:fld>
            <a:endParaRPr lang="en-US"/>
          </a:p>
        </p:txBody>
      </p:sp>
    </p:spTree>
    <p:extLst>
      <p:ext uri="{BB962C8B-B14F-4D97-AF65-F5344CB8AC3E}">
        <p14:creationId xmlns="" xmlns:p14="http://schemas.microsoft.com/office/powerpoint/2010/main" val="311808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updatestar.com/vi/publisher/Appcelerator,%20In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appcelerator.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iki.nukeviet.vn/programming:vc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blog-xtraffic.pep.vn/noi-lam-viec-cua-tuong-lai-ket-noi-hop-tac-sang-tao/" TargetMode="External"/><Relationship Id="rId5" Type="http://schemas.openxmlformats.org/officeDocument/2006/relationships/hyperlink" Target="http://blog-xtraffic.pep.vn/huong-dan-cach-them-ma-javascript-xtraffic-pep-vn-website-publisher/" TargetMode="External"/><Relationship Id="rId4" Type="http://schemas.openxmlformats.org/officeDocument/2006/relationships/hyperlink" Target="http://blog-xtraffic.pep.vn/node-js-la-gi/"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appcelerator.com/" TargetMode="External"/><Relationship Id="rId7" Type="http://schemas.openxmlformats.org/officeDocument/2006/relationships/hyperlink" Target="http://blog-xtraffic.pep.vn/noi-lam-viec-cua-tuong-lai-ket-noi-hop-tac-sang-tao/"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blog-xtraffic.pep.vn/huong-dan-cach-them-ma-javascript-xtraffic-pep-vn-website-publisher/" TargetMode="External"/><Relationship Id="rId5" Type="http://schemas.openxmlformats.org/officeDocument/2006/relationships/hyperlink" Target="http://blog-xtraffic.pep.vn/node-js-la-gi/" TargetMode="External"/><Relationship Id="rId4" Type="http://schemas.openxmlformats.org/officeDocument/2006/relationships/hyperlink" Target="http://wiki.nukeviet.vn/programming:vc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appcelerator.com/" TargetMode="External"/><Relationship Id="rId7" Type="http://schemas.openxmlformats.org/officeDocument/2006/relationships/hyperlink" Target="http://blog-xtraffic.pep.vn/noi-lam-viec-cua-tuong-lai-ket-noi-hop-tac-sang-tao/"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blog-xtraffic.pep.vn/huong-dan-cach-them-ma-javascript-xtraffic-pep-vn-website-publisher/" TargetMode="External"/><Relationship Id="rId5" Type="http://schemas.openxmlformats.org/officeDocument/2006/relationships/hyperlink" Target="http://blog-xtraffic.pep.vn/node-js-la-gi/" TargetMode="External"/><Relationship Id="rId4" Type="http://schemas.openxmlformats.org/officeDocument/2006/relationships/hyperlink" Target="http://wiki.nukeviet.vn/programming:vc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appcelerator.com/" TargetMode="External"/><Relationship Id="rId7" Type="http://schemas.openxmlformats.org/officeDocument/2006/relationships/hyperlink" Target="http://blog-xtraffic.pep.vn/noi-lam-viec-cua-tuong-lai-ket-noi-hop-tac-sang-tao/"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blog-xtraffic.pep.vn/huong-dan-cach-them-ma-javascript-xtraffic-pep-vn-website-publisher/" TargetMode="External"/><Relationship Id="rId5" Type="http://schemas.openxmlformats.org/officeDocument/2006/relationships/hyperlink" Target="http://blog-xtraffic.pep.vn/node-js-la-gi/" TargetMode="External"/><Relationship Id="rId4" Type="http://schemas.openxmlformats.org/officeDocument/2006/relationships/hyperlink" Target="http://wiki.nukeviet.vn/programming:vc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vi.wikipedia.org/wiki/Ph%E1%BA%A7n_m%E1%BB%81m_m%C3%A1y_t%C3%ADnh" TargetMode="External"/><Relationship Id="rId7" Type="http://schemas.openxmlformats.org/officeDocument/2006/relationships/hyperlink" Target="http://vi.wikipedia.org/w/index.php?title=Bytecode&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vi.wikipedia.org/w/index.php?title=Ng%C3%B4n_ng%E1%BB%AF_th%C3%B4ng_d%E1%BB%8Bch&amp;action=edit&amp;redlink=1" TargetMode="External"/><Relationship Id="rId5" Type="http://schemas.openxmlformats.org/officeDocument/2006/relationships/hyperlink" Target="http://vi.wikipedia.org/wiki/%C4%90a_n%E1%BB%81n_t%E1%BA%A3ng" TargetMode="External"/><Relationship Id="rId4" Type="http://schemas.openxmlformats.org/officeDocument/2006/relationships/hyperlink" Target="http://vi.wikipedia.org/w/index.php?title=N%E1%BB%81n_t%E1%BA%A3ng_m%C3%A1y_t%C3%ADnh&amp;action=edit&amp;redlink=1"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appcelerator.com/" TargetMode="External"/><Relationship Id="rId7" Type="http://schemas.openxmlformats.org/officeDocument/2006/relationships/hyperlink" Target="http://blog-xtraffic.pep.vn/noi-lam-viec-cua-tuong-lai-ket-noi-hop-tac-sang-tao/"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blog-xtraffic.pep.vn/huong-dan-cach-them-ma-javascript-xtraffic-pep-vn-website-publisher/" TargetMode="External"/><Relationship Id="rId5" Type="http://schemas.openxmlformats.org/officeDocument/2006/relationships/hyperlink" Target="http://blog-xtraffic.pep.vn/node-js-la-gi/" TargetMode="External"/><Relationship Id="rId4" Type="http://schemas.openxmlformats.org/officeDocument/2006/relationships/hyperlink" Target="http://wiki.nukeviet.vn/programming:vc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appcelerator.com/" TargetMode="External"/><Relationship Id="rId7" Type="http://schemas.openxmlformats.org/officeDocument/2006/relationships/hyperlink" Target="http://blog-xtraffic.pep.vn/noi-lam-viec-cua-tuong-lai-ket-noi-hop-tac-sang-tao/"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blog-xtraffic.pep.vn/huong-dan-cach-them-ma-javascript-xtraffic-pep-vn-website-publisher/" TargetMode="External"/><Relationship Id="rId5" Type="http://schemas.openxmlformats.org/officeDocument/2006/relationships/hyperlink" Target="http://blog-xtraffic.pep.vn/node-js-la-gi/" TargetMode="External"/><Relationship Id="rId4" Type="http://schemas.openxmlformats.org/officeDocument/2006/relationships/hyperlink" Target="http://wiki.nukeviet.vn/programming:vc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Thị</a:t>
            </a:r>
            <a:r>
              <a:rPr lang="en-US" baseline="0" dirty="0" smtClean="0"/>
              <a:t> </a:t>
            </a:r>
            <a:r>
              <a:rPr lang="en-US" baseline="0" dirty="0" err="1" smtClean="0"/>
              <a:t>trường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 </a:t>
            </a:r>
            <a:r>
              <a:rPr lang="en-US" baseline="0" dirty="0" err="1" smtClean="0"/>
              <a:t>ngày</a:t>
            </a:r>
            <a:r>
              <a:rPr lang="en-US" baseline="0" dirty="0" smtClean="0"/>
              <a:t> nay </a:t>
            </a:r>
            <a:r>
              <a:rPr lang="en-US" baseline="0" dirty="0" err="1" smtClean="0"/>
              <a:t>đang</a:t>
            </a:r>
            <a:r>
              <a:rPr lang="en-US" baseline="0" dirty="0" smtClean="0"/>
              <a:t> </a:t>
            </a:r>
            <a:r>
              <a:rPr lang="en-US" baseline="0" dirty="0" err="1" smtClean="0"/>
              <a:t>nhộn</a:t>
            </a:r>
            <a:r>
              <a:rPr lang="en-US" baseline="0" dirty="0" smtClean="0"/>
              <a:t> </a:t>
            </a:r>
            <a:r>
              <a:rPr lang="en-US" baseline="0" dirty="0" err="1" smtClean="0"/>
              <a:t>nhịp</a:t>
            </a:r>
            <a:r>
              <a:rPr lang="en-US" baseline="0" dirty="0" smtClean="0"/>
              <a:t> </a:t>
            </a:r>
            <a:r>
              <a:rPr lang="en-US" baseline="0" dirty="0" err="1" smtClean="0"/>
              <a:t>hơn</a:t>
            </a:r>
            <a:r>
              <a:rPr lang="en-US" baseline="0" dirty="0" smtClean="0"/>
              <a:t> </a:t>
            </a:r>
            <a:r>
              <a:rPr lang="en-US" baseline="0" dirty="0" err="1" smtClean="0"/>
              <a:t>bao</a:t>
            </a:r>
            <a:r>
              <a:rPr lang="en-US" baseline="0" dirty="0" smtClean="0"/>
              <a:t> </a:t>
            </a:r>
            <a:r>
              <a:rPr lang="en-US" baseline="0" dirty="0" err="1" smtClean="0"/>
              <a:t>giờ</a:t>
            </a:r>
            <a:r>
              <a:rPr lang="en-US" baseline="0" dirty="0" smtClean="0"/>
              <a:t> </a:t>
            </a:r>
            <a:r>
              <a:rPr lang="en-US" baseline="0" dirty="0" err="1" smtClean="0"/>
              <a:t>hết</a:t>
            </a:r>
            <a:r>
              <a:rPr lang="en-US" baseline="0" dirty="0" smtClean="0"/>
              <a:t> </a:t>
            </a:r>
            <a:r>
              <a:rPr lang="en-US" baseline="0" dirty="0" err="1" smtClean="0"/>
              <a:t>bởi</a:t>
            </a:r>
            <a:r>
              <a:rPr lang="en-US" baseline="0" dirty="0" smtClean="0"/>
              <a:t>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của</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lẫn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a:t>
            </a:r>
          </a:p>
          <a:p>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di</a:t>
            </a:r>
            <a:r>
              <a:rPr lang="en-US" baseline="0" dirty="0" smtClean="0"/>
              <a:t> </a:t>
            </a:r>
            <a:r>
              <a:rPr lang="en-US" baseline="0" dirty="0" err="1" smtClean="0"/>
              <a:t>động</a:t>
            </a:r>
            <a:r>
              <a:rPr lang="en-US" baseline="0" dirty="0" smtClean="0"/>
              <a:t> </a:t>
            </a:r>
            <a:r>
              <a:rPr lang="en-US" baseline="0" dirty="0" err="1" smtClean="0"/>
              <a:t>cũng</a:t>
            </a:r>
            <a:r>
              <a:rPr lang="en-US" baseline="0" dirty="0" smtClean="0"/>
              <a:t> </a:t>
            </a:r>
            <a:r>
              <a:rPr lang="en-US" baseline="0" dirty="0" err="1" smtClean="0"/>
              <a:t>dần</a:t>
            </a:r>
            <a:r>
              <a:rPr lang="en-US" baseline="0" dirty="0" smtClean="0"/>
              <a:t> </a:t>
            </a:r>
            <a:r>
              <a:rPr lang="en-US" baseline="0" dirty="0" err="1" smtClean="0"/>
              <a:t>một</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từ</a:t>
            </a:r>
            <a:r>
              <a:rPr lang="en-US" baseline="0" dirty="0" smtClean="0"/>
              <a:t> </a:t>
            </a:r>
            <a:r>
              <a:rPr lang="en-US" baseline="0" dirty="0" err="1" smtClean="0"/>
              <a:t>những</a:t>
            </a:r>
            <a:r>
              <a:rPr lang="en-US" baseline="0" dirty="0" smtClean="0"/>
              <a:t> </a:t>
            </a:r>
            <a:r>
              <a:rPr lang="en-US" baseline="0" dirty="0" err="1" smtClean="0"/>
              <a:t>dòng</a:t>
            </a:r>
            <a:r>
              <a:rPr lang="en-US" baseline="0" dirty="0" smtClean="0"/>
              <a:t> </a:t>
            </a:r>
            <a:r>
              <a:rPr lang="en-US" baseline="0" dirty="0" err="1" smtClean="0"/>
              <a:t>mã</a:t>
            </a:r>
            <a:r>
              <a:rPr lang="en-US" baseline="0" dirty="0" smtClean="0"/>
              <a:t> </a:t>
            </a:r>
            <a:r>
              <a:rPr lang="en-US" baseline="0" dirty="0" err="1" smtClean="0"/>
              <a:t>lệnh</a:t>
            </a:r>
            <a:r>
              <a:rPr lang="en-US" baseline="0" dirty="0" smtClean="0"/>
              <a:t> </a:t>
            </a:r>
            <a:r>
              <a:rPr lang="en-US" baseline="0" dirty="0" err="1" smtClean="0"/>
              <a:t>đơn</a:t>
            </a:r>
            <a:r>
              <a:rPr lang="en-US" baseline="0" dirty="0" smtClean="0"/>
              <a:t> </a:t>
            </a:r>
            <a:r>
              <a:rPr lang="en-US" baseline="0" dirty="0" err="1" smtClean="0"/>
              <a:t>thuần</a:t>
            </a:r>
            <a:r>
              <a:rPr lang="en-US" baseline="0" dirty="0" smtClean="0"/>
              <a:t>, </a:t>
            </a:r>
            <a:r>
              <a:rPr lang="en-US" baseline="0" dirty="0" err="1" smtClean="0"/>
              <a:t>trí</a:t>
            </a:r>
            <a:r>
              <a:rPr lang="en-US" baseline="0" dirty="0" smtClean="0"/>
              <a:t> </a:t>
            </a:r>
            <a:r>
              <a:rPr lang="en-US" baseline="0" dirty="0" err="1" smtClean="0"/>
              <a:t>tuệ</a:t>
            </a:r>
            <a:r>
              <a:rPr lang="en-US" baseline="0" dirty="0" smtClean="0"/>
              <a:t> con </a:t>
            </a:r>
            <a:r>
              <a:rPr lang="en-US" baseline="0" dirty="0" err="1" smtClean="0"/>
              <a:t>người</a:t>
            </a:r>
            <a:r>
              <a:rPr lang="en-US" baseline="0" dirty="0" smtClean="0"/>
              <a:t> </a:t>
            </a:r>
            <a:r>
              <a:rPr lang="en-US" baseline="0" dirty="0" err="1" smtClean="0"/>
              <a:t>đã</a:t>
            </a:r>
            <a:r>
              <a:rPr lang="en-US" baseline="0" dirty="0" smtClean="0"/>
              <a:t> </a:t>
            </a:r>
            <a:r>
              <a:rPr lang="en-US" baseline="0" dirty="0" err="1" smtClean="0"/>
              <a:t>mang</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native </a:t>
            </a:r>
            <a:r>
              <a:rPr lang="en-US" baseline="0" dirty="0" err="1" smtClean="0"/>
              <a:t>cài</a:t>
            </a:r>
            <a:r>
              <a:rPr lang="en-US" baseline="0" dirty="0" smtClean="0"/>
              <a:t> </a:t>
            </a:r>
            <a:r>
              <a:rPr lang="en-US" baseline="0" dirty="0" err="1" smtClean="0"/>
              <a:t>đặt</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với</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trực</a:t>
            </a:r>
            <a:r>
              <a:rPr lang="en-US" baseline="0" dirty="0" smtClean="0"/>
              <a:t> </a:t>
            </a:r>
            <a:r>
              <a:rPr lang="en-US" baseline="0" dirty="0" err="1" smtClean="0"/>
              <a:t>quan</a:t>
            </a:r>
            <a:r>
              <a:rPr lang="en-US" baseline="0" dirty="0" smtClean="0"/>
              <a:t>.</a:t>
            </a:r>
          </a:p>
          <a:p>
            <a:r>
              <a:rPr lang="en-US" baseline="0" dirty="0" err="1" smtClean="0"/>
              <a:t>Và</a:t>
            </a:r>
            <a:r>
              <a:rPr lang="en-US" baseline="0" dirty="0" smtClean="0"/>
              <a:t> </a:t>
            </a:r>
            <a:r>
              <a:rPr lang="en-US" baseline="0" dirty="0" err="1" smtClean="0"/>
              <a:t>khi</a:t>
            </a:r>
            <a:r>
              <a:rPr lang="en-US" baseline="0" dirty="0" smtClean="0"/>
              <a:t> </a:t>
            </a:r>
            <a:r>
              <a:rPr lang="en-US" baseline="0" dirty="0" err="1" smtClean="0"/>
              <a:t>thị</a:t>
            </a:r>
            <a:r>
              <a:rPr lang="en-US" baseline="0" dirty="0" smtClean="0"/>
              <a:t> </a:t>
            </a:r>
            <a:r>
              <a:rPr lang="en-US" baseline="0" dirty="0" err="1" smtClean="0"/>
              <a:t>trường</a:t>
            </a:r>
            <a:r>
              <a:rPr lang="en-US" baseline="0" dirty="0" smtClean="0"/>
              <a:t> online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với</a:t>
            </a:r>
            <a:r>
              <a:rPr lang="en-US" baseline="0" dirty="0" smtClean="0"/>
              <a:t> </a:t>
            </a:r>
            <a:r>
              <a:rPr lang="en-US" baseline="0" dirty="0" err="1" smtClean="0"/>
              <a:t>nền</a:t>
            </a:r>
            <a:r>
              <a:rPr lang="en-US" baseline="0" dirty="0" smtClean="0"/>
              <a:t> </a:t>
            </a:r>
            <a:r>
              <a:rPr lang="en-US" baseline="0" dirty="0" err="1" smtClean="0"/>
              <a:t>kỷ</a:t>
            </a:r>
            <a:r>
              <a:rPr lang="en-US" baseline="0" dirty="0" smtClean="0"/>
              <a:t> </a:t>
            </a:r>
            <a:r>
              <a:rPr lang="en-US" baseline="0" dirty="0" err="1" smtClean="0"/>
              <a:t>nguyên</a:t>
            </a:r>
            <a:r>
              <a:rPr lang="en-US" baseline="0" dirty="0" smtClean="0"/>
              <a:t> </a:t>
            </a:r>
            <a:r>
              <a:rPr lang="en-US" baseline="0" dirty="0" err="1" smtClean="0"/>
              <a:t>mới</a:t>
            </a:r>
            <a:r>
              <a:rPr lang="en-US" baseline="0" dirty="0" smtClean="0"/>
              <a:t>, </a:t>
            </a:r>
            <a:r>
              <a:rPr lang="en-US" baseline="0" dirty="0" err="1" smtClean="0"/>
              <a:t>kỷ</a:t>
            </a:r>
            <a:r>
              <a:rPr lang="en-US" baseline="0" dirty="0" smtClean="0"/>
              <a:t> </a:t>
            </a:r>
            <a:r>
              <a:rPr lang="en-US" baseline="0" dirty="0" err="1" smtClean="0"/>
              <a:t>nguyên</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lưới</a:t>
            </a:r>
            <a:r>
              <a:rPr lang="en-US" baseline="0" dirty="0" smtClean="0"/>
              <a:t> internet,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chạy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nền</a:t>
            </a:r>
            <a:r>
              <a:rPr lang="en-US" baseline="0" dirty="0" smtClean="0"/>
              <a:t> web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đời</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ưng</a:t>
            </a:r>
            <a:r>
              <a:rPr lang="en-US" baseline="0" dirty="0" smtClean="0"/>
              <a:t> </a:t>
            </a:r>
            <a:r>
              <a:rPr lang="en-US" baseline="0" dirty="0" err="1" smtClean="0"/>
              <a:t>dụng</a:t>
            </a:r>
            <a:r>
              <a:rPr lang="en-US" baseline="0" dirty="0" smtClean="0"/>
              <a:t> qua internet </a:t>
            </a:r>
            <a:r>
              <a:rPr lang="en-US" baseline="0" dirty="0" err="1" smtClean="0"/>
              <a:t>trù</a:t>
            </a:r>
            <a:r>
              <a:rPr lang="en-US" baseline="0" dirty="0" smtClean="0"/>
              <a:t> </a:t>
            </a:r>
            <a:r>
              <a:rPr lang="en-US" baseline="0" dirty="0" err="1" smtClean="0"/>
              <a:t>phú</a:t>
            </a:r>
            <a:r>
              <a:rPr lang="en-US" baseline="0" dirty="0" smtClean="0"/>
              <a:t> </a:t>
            </a:r>
            <a:r>
              <a:rPr lang="en-US" baseline="0" dirty="0" err="1" smtClean="0"/>
              <a:t>đã</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cộng</a:t>
            </a:r>
            <a:r>
              <a:rPr lang="en-US" baseline="0" dirty="0" smtClean="0"/>
              <a:t> </a:t>
            </a:r>
            <a:r>
              <a:rPr lang="en-US" baseline="0" dirty="0" err="1" smtClean="0"/>
              <a:t>đồng</a:t>
            </a:r>
            <a:r>
              <a:rPr lang="en-US" baseline="0" dirty="0" smtClean="0"/>
              <a:t> </a:t>
            </a:r>
            <a:r>
              <a:rPr lang="en-US" baseline="0" dirty="0" err="1" smtClean="0"/>
              <a:t>người</a:t>
            </a:r>
            <a:r>
              <a:rPr lang="en-US" baseline="0" dirty="0" smtClean="0"/>
              <a:t> </a:t>
            </a:r>
            <a:r>
              <a:rPr lang="en-US" baseline="0" dirty="0" err="1" smtClean="0"/>
              <a:t>sử</a:t>
            </a:r>
            <a:r>
              <a:rPr lang="en-US" baseline="0" dirty="0" smtClean="0"/>
              <a:t> </a:t>
            </a:r>
            <a:r>
              <a:rPr lang="en-US" baseline="0" dirty="0" err="1" smtClean="0"/>
              <a:t>dụng</a:t>
            </a:r>
            <a:endParaRPr lang="en-US" baseline="0" dirty="0" smtClean="0"/>
          </a:p>
          <a:p>
            <a:r>
              <a:rPr lang="en-US" sz="1200" kern="1200" baseline="0" dirty="0" err="1" smtClean="0">
                <a:solidFill>
                  <a:schemeClr val="tx1"/>
                </a:solidFill>
                <a:effectLst/>
                <a:latin typeface="+mn-lt"/>
                <a:ea typeface="+mn-ea"/>
                <a:cs typeface="+mn-cs"/>
              </a:rPr>
              <a:t>Tich</a:t>
            </a:r>
            <a:r>
              <a:rPr lang="en-US" sz="1200" kern="1200" baseline="0" dirty="0" smtClean="0">
                <a:solidFill>
                  <a:schemeClr val="tx1"/>
                </a:solidFill>
                <a:effectLst/>
                <a:latin typeface="+mn-lt"/>
                <a:ea typeface="+mn-ea"/>
                <a:cs typeface="+mn-cs"/>
              </a:rPr>
              <a:t> hop </a:t>
            </a:r>
            <a:r>
              <a:rPr lang="en-US" sz="1200" kern="1200" baseline="0" dirty="0" err="1" smtClean="0">
                <a:solidFill>
                  <a:schemeClr val="tx1"/>
                </a:solidFill>
                <a:effectLst/>
                <a:latin typeface="+mn-lt"/>
                <a:ea typeface="+mn-ea"/>
                <a:cs typeface="+mn-cs"/>
              </a:rPr>
              <a:t>vao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ung</a:t>
            </a:r>
            <a:r>
              <a:rPr lang="en-US" sz="1200" kern="1200" baseline="0" dirty="0" smtClean="0">
                <a:solidFill>
                  <a:schemeClr val="tx1"/>
                </a:solidFill>
                <a:effectLst/>
                <a:latin typeface="+mn-lt"/>
                <a:ea typeface="+mn-ea"/>
                <a:cs typeface="+mn-cs"/>
              </a:rPr>
              <a:t> dung </a:t>
            </a:r>
            <a:r>
              <a:rPr lang="en-US" sz="1200" kern="1200" baseline="0" dirty="0" err="1" smtClean="0">
                <a:solidFill>
                  <a:schemeClr val="tx1"/>
                </a:solidFill>
                <a:effectLst/>
                <a:latin typeface="+mn-lt"/>
                <a:ea typeface="+mn-ea"/>
                <a:cs typeface="+mn-cs"/>
              </a:rPr>
              <a:t>cua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cong </a:t>
            </a:r>
            <a:r>
              <a:rPr lang="en-US" sz="1200" kern="1200" baseline="0" dirty="0" err="1" smtClean="0">
                <a:solidFill>
                  <a:schemeClr val="tx1"/>
                </a:solidFill>
                <a:effectLst/>
                <a:latin typeface="+mn-lt"/>
                <a:ea typeface="+mn-ea"/>
                <a:cs typeface="+mn-cs"/>
              </a:rPr>
              <a:t>ty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ung</a:t>
            </a:r>
            <a:r>
              <a:rPr lang="en-US" sz="1200" kern="1200" baseline="0" dirty="0" smtClean="0">
                <a:solidFill>
                  <a:schemeClr val="tx1"/>
                </a:solidFill>
                <a:effectLst/>
                <a:latin typeface="+mn-lt"/>
                <a:ea typeface="+mn-ea"/>
                <a:cs typeface="+mn-cs"/>
              </a:rPr>
              <a:t> dung </a:t>
            </a:r>
            <a:r>
              <a:rPr lang="en-US" sz="1200" kern="1200" baseline="0" dirty="0" err="1" smtClean="0">
                <a:solidFill>
                  <a:schemeClr val="tx1"/>
                </a:solidFill>
                <a:effectLst/>
                <a:latin typeface="+mn-lt"/>
                <a:ea typeface="+mn-ea"/>
                <a:cs typeface="+mn-cs"/>
              </a:rPr>
              <a:t>thuong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mai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dien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tu</a:t>
            </a:r>
            <a:endParaRPr lang="en-US" baseline="0" dirty="0" smtClean="0"/>
          </a:p>
        </p:txBody>
      </p:sp>
      <p:sp>
        <p:nvSpPr>
          <p:cNvPr id="4" name="Slide Number Placeholder 3"/>
          <p:cNvSpPr>
            <a:spLocks noGrp="1"/>
          </p:cNvSpPr>
          <p:nvPr>
            <p:ph type="sldNum" sz="quarter" idx="10"/>
          </p:nvPr>
        </p:nvSpPr>
        <p:spPr/>
        <p:txBody>
          <a:bodyPr/>
          <a:lstStyle/>
          <a:p>
            <a:fld id="{E9B3A4A6-801A-4B77-96AA-499C440FA151}"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trúc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baseline="0" dirty="0" smtClean="0">
                <a:solidFill>
                  <a:schemeClr val="tx1"/>
                </a:solidFill>
                <a:latin typeface="+mn-lt"/>
                <a:ea typeface="+mn-ea"/>
                <a:cs typeface="+mn-cs"/>
              </a:rPr>
              <a:t> titanium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khá</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điều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đó</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nét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ưu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cốt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lõi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Ul</a:t>
            </a:r>
            <a:r>
              <a:rPr lang="en-US" sz="1200" kern="1200" dirty="0" smtClean="0">
                <a:solidFill>
                  <a:schemeClr val="tx1"/>
                </a:solidFill>
                <a:latin typeface="+mn-lt"/>
                <a:ea typeface="+mn-ea"/>
                <a:cs typeface="+mn-cs"/>
              </a:rPr>
              <a:t> titanium (html…)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Cùng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nối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giữa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sdk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Chiếc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đọc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lẫn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suất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E9B3A4A6-801A-4B77-96AA-499C440FA151}"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Titanium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1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IDE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build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IOs, Android, </a:t>
            </a:r>
            <a:r>
              <a:rPr lang="en-US" sz="1200" kern="1200" dirty="0" err="1" smtClean="0">
                <a:solidFill>
                  <a:schemeClr val="tx1"/>
                </a:solidFill>
                <a:latin typeface="+mn-lt"/>
                <a:ea typeface="+mn-ea"/>
                <a:cs typeface="+mn-cs"/>
              </a:rPr>
              <a:t>Tizen</a:t>
            </a:r>
            <a:r>
              <a:rPr lang="en-US" sz="1200" kern="1200" dirty="0" smtClean="0">
                <a:solidFill>
                  <a:schemeClr val="tx1"/>
                </a:solidFill>
                <a:latin typeface="+mn-lt"/>
                <a:ea typeface="+mn-ea"/>
                <a:cs typeface="+mn-cs"/>
              </a:rPr>
              <a:t>, Mobile </a:t>
            </a:r>
            <a:r>
              <a:rPr lang="en-US" sz="1200" kern="1200" dirty="0" err="1" smtClean="0">
                <a:solidFill>
                  <a:schemeClr val="tx1"/>
                </a:solidFill>
                <a:latin typeface="+mn-lt"/>
                <a:ea typeface="+mn-ea"/>
                <a:cs typeface="+mn-cs"/>
              </a:rPr>
              <a:t>Wap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tâm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code app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JavaScript +XML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Titanium SDK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từng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Do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app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tuyệt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kém</a:t>
            </a:r>
            <a:r>
              <a:rPr lang="en-US" sz="1200" kern="1200" dirty="0" smtClean="0">
                <a:solidFill>
                  <a:schemeClr val="tx1"/>
                </a:solidFill>
                <a:latin typeface="+mn-lt"/>
                <a:ea typeface="+mn-ea"/>
                <a:cs typeface="+mn-cs"/>
              </a:rPr>
              <a:t> so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native (</a:t>
            </a:r>
            <a:r>
              <a:rPr lang="en-US" sz="1200" kern="1200" dirty="0" err="1" smtClean="0">
                <a:solidFill>
                  <a:schemeClr val="tx1"/>
                </a:solidFill>
                <a:latin typeface="+mn-lt"/>
                <a:ea typeface="+mn-ea"/>
                <a:cs typeface="+mn-cs"/>
              </a:rPr>
              <a:t>giả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Java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Android)</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Ngôn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ngữ</a:t>
            </a:r>
            <a:r>
              <a:rPr lang="en-US" sz="1200" kern="1200" dirty="0" smtClean="0">
                <a:solidFill>
                  <a:schemeClr val="tx1"/>
                </a:solidFill>
                <a:latin typeface="+mn-lt"/>
                <a:ea typeface="+mn-ea"/>
                <a:cs typeface="+mn-cs"/>
              </a:rPr>
              <a:t> Java Script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ngắn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gọn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chuyên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Alloy (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XML), </a:t>
            </a:r>
            <a:r>
              <a:rPr lang="en-US" sz="1200" kern="1200" dirty="0" err="1" smtClean="0">
                <a:solidFill>
                  <a:schemeClr val="tx1"/>
                </a:solidFill>
                <a:latin typeface="+mn-lt"/>
                <a:ea typeface="+mn-ea"/>
                <a:cs typeface="+mn-cs"/>
              </a:rPr>
              <a:t>giúp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Layout XML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Android </a:t>
            </a:r>
            <a:r>
              <a:rPr lang="en-US" sz="1200" kern="1200" dirty="0" err="1" smtClean="0">
                <a:solidFill>
                  <a:schemeClr val="tx1"/>
                </a:solidFill>
                <a:latin typeface="+mn-lt"/>
                <a:ea typeface="+mn-ea"/>
                <a:cs typeface="+mn-cs"/>
              </a:rPr>
              <a:t>chắc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chắn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slide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theo</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Titanium </a:t>
            </a:r>
            <a:r>
              <a:rPr lang="en-US" dirty="0" err="1" smtClean="0"/>
              <a:t>hỗ</a:t>
            </a:r>
            <a:r>
              <a:rPr lang="en-US" baseline="0" dirty="0" smtClean="0"/>
              <a:t> </a:t>
            </a:r>
            <a:r>
              <a:rPr lang="en-US" baseline="0" dirty="0" err="1" smtClean="0"/>
              <a:t>trợ</a:t>
            </a:r>
            <a:r>
              <a:rPr lang="en-US" baseline="0" dirty="0" smtClean="0"/>
              <a:t> </a:t>
            </a:r>
            <a:r>
              <a:rPr lang="en-US" baseline="0" dirty="0" err="1" smtClean="0"/>
              <a:t>những</a:t>
            </a:r>
            <a:r>
              <a:rPr lang="en-US" baseline="0" dirty="0" smtClean="0"/>
              <a:t> </a:t>
            </a:r>
            <a:r>
              <a:rPr lang="en-US" baseline="0" dirty="0" err="1" smtClean="0"/>
              <a:t>bộ</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như</a:t>
            </a:r>
            <a:r>
              <a:rPr lang="en-US" baseline="0" dirty="0" smtClean="0"/>
              <a:t> </a:t>
            </a:r>
            <a:r>
              <a:rPr lang="en-US" baseline="0" dirty="0" err="1" smtClean="0"/>
              <a:t>công</a:t>
            </a:r>
            <a:r>
              <a:rPr lang="en-US" baseline="0" dirty="0" smtClean="0"/>
              <a:t> </a:t>
            </a:r>
            <a:r>
              <a:rPr lang="en-US" baseline="0" dirty="0" err="1" smtClean="0"/>
              <a:t>cụ</a:t>
            </a:r>
            <a:r>
              <a:rPr lang="en-US" baseline="0" dirty="0" smtClean="0"/>
              <a:t>, modules, … </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Giải</a:t>
            </a:r>
            <a:r>
              <a:rPr lang="en-US" baseline="0" dirty="0" smtClean="0"/>
              <a:t> </a:t>
            </a:r>
            <a:r>
              <a:rPr lang="en-US" baseline="0" dirty="0" err="1" smtClean="0"/>
              <a:t>quyết</a:t>
            </a:r>
            <a:r>
              <a:rPr lang="en-US" baseline="0" dirty="0" smtClean="0"/>
              <a:t> </a:t>
            </a:r>
            <a:r>
              <a:rPr lang="en-US" baseline="0" dirty="0" err="1" smtClean="0"/>
              <a:t>được</a:t>
            </a:r>
            <a:r>
              <a:rPr lang="en-US" baseline="0" dirty="0" smtClean="0"/>
              <a:t> </a:t>
            </a:r>
            <a:r>
              <a:rPr lang="en-US" baseline="0" dirty="0" err="1" smtClean="0"/>
              <a:t>sự</a:t>
            </a:r>
            <a:r>
              <a:rPr lang="en-US" baseline="0" dirty="0" smtClean="0"/>
              <a:t> </a:t>
            </a:r>
            <a:r>
              <a:rPr lang="en-US" baseline="0" dirty="0" err="1" smtClean="0"/>
              <a:t>hòa</a:t>
            </a:r>
            <a:r>
              <a:rPr lang="en-US" baseline="0" dirty="0" smtClean="0"/>
              <a:t> </a:t>
            </a:r>
            <a:r>
              <a:rPr lang="en-US" baseline="0" dirty="0" err="1" smtClean="0"/>
              <a:t>hợp</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t>
            </a:r>
            <a:r>
              <a:rPr lang="en-US" baseline="0" dirty="0" err="1" smtClean="0"/>
              <a:t>lần</a:t>
            </a:r>
            <a:r>
              <a:rPr lang="en-US" baseline="0" dirty="0" smtClean="0"/>
              <a:t> </a:t>
            </a:r>
            <a:r>
              <a:rPr lang="en-US" baseline="0" dirty="0" err="1" smtClean="0"/>
              <a:t>lập</a:t>
            </a:r>
            <a:r>
              <a:rPr lang="en-US" baseline="0" dirty="0" smtClean="0"/>
              <a:t> </a:t>
            </a:r>
            <a:r>
              <a:rPr lang="en-US" baseline="0" dirty="0" err="1" smtClean="0"/>
              <a:t>trình</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Những</a:t>
            </a:r>
            <a:r>
              <a:rPr lang="en-US" baseline="0" dirty="0" smtClean="0"/>
              <a:t> </a:t>
            </a:r>
            <a:r>
              <a:rPr lang="en-US" baseline="0" dirty="0" err="1" smtClean="0"/>
              <a:t>giải</a:t>
            </a:r>
            <a:r>
              <a:rPr lang="en-US" baseline="0" dirty="0" smtClean="0"/>
              <a:t> </a:t>
            </a:r>
            <a:r>
              <a:rPr lang="en-US" baseline="0" dirty="0" err="1" smtClean="0"/>
              <a:t>thưởng</a:t>
            </a:r>
            <a:r>
              <a:rPr lang="en-US" baseline="0" dirty="0" smtClean="0"/>
              <a:t> </a:t>
            </a:r>
            <a:r>
              <a:rPr lang="en-US" baseline="0" dirty="0" err="1" smtClean="0"/>
              <a:t>có</a:t>
            </a:r>
            <a:r>
              <a:rPr lang="en-US" baseline="0" dirty="0" smtClean="0"/>
              <a:t> </a:t>
            </a:r>
            <a:r>
              <a:rPr lang="en-US" baseline="0" dirty="0" err="1" smtClean="0"/>
              <a:t>giá</a:t>
            </a:r>
            <a:r>
              <a:rPr lang="en-US" baseline="0" dirty="0" smtClean="0"/>
              <a:t> </a:t>
            </a:r>
            <a:r>
              <a:rPr lang="en-US" baseline="0" dirty="0" err="1" smtClean="0"/>
              <a:t>trị</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16</a:t>
            </a:fld>
            <a:endParaRPr lang="en-US"/>
          </a:p>
        </p:txBody>
      </p:sp>
    </p:spTree>
    <p:extLst>
      <p:ext uri="{BB962C8B-B14F-4D97-AF65-F5344CB8AC3E}">
        <p14:creationId xmlns="" xmlns:p14="http://schemas.microsoft.com/office/powerpoint/2010/main" val="316776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do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chọn</a:t>
            </a:r>
            <a:r>
              <a:rPr lang="en-US" sz="1200" kern="1200" dirty="0" smtClean="0">
                <a:solidFill>
                  <a:schemeClr val="tx1"/>
                </a:solidFill>
                <a:latin typeface="+mn-lt"/>
                <a:ea typeface="+mn-ea"/>
                <a:cs typeface="+mn-cs"/>
              </a:rPr>
              <a:t> titanium</a:t>
            </a:r>
            <a:endParaRPr lang="en-US" dirty="0" smtClean="0"/>
          </a:p>
          <a:p>
            <a:r>
              <a:rPr lang="en-US" dirty="0" err="1" smtClean="0"/>
              <a:t>Bởi</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lựa</a:t>
            </a:r>
            <a:r>
              <a:rPr lang="en-US" baseline="0" dirty="0" smtClean="0"/>
              <a:t> </a:t>
            </a:r>
            <a:r>
              <a:rPr lang="en-US" baseline="0" dirty="0" err="1" smtClean="0"/>
              <a:t>chọn</a:t>
            </a:r>
            <a:r>
              <a:rPr lang="en-US" baseline="0" dirty="0" smtClean="0"/>
              <a:t> </a:t>
            </a:r>
            <a:r>
              <a:rPr lang="en-US" baseline="0" dirty="0" err="1" smtClean="0"/>
              <a:t>hàng</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err="1" smtClean="0"/>
              <a:t>khá</a:t>
            </a:r>
            <a:r>
              <a:rPr lang="en-US" baseline="0" dirty="0" smtClean="0"/>
              <a:t> </a:t>
            </a:r>
            <a:r>
              <a:rPr lang="en-US" baseline="0" dirty="0" err="1" smtClean="0"/>
              <a:t>nhiều</a:t>
            </a:r>
            <a:r>
              <a:rPr lang="en-US" baseline="0" dirty="0" smtClean="0"/>
              <a:t> </a:t>
            </a:r>
            <a:r>
              <a:rPr lang="en-US" baseline="0" dirty="0" err="1" smtClean="0"/>
              <a:t>nhà</a:t>
            </a:r>
            <a:r>
              <a:rPr lang="en-US" baseline="0" dirty="0" smtClean="0"/>
              <a:t> </a:t>
            </a:r>
            <a:r>
              <a:rPr lang="en-US" baseline="0" dirty="0" err="1" smtClean="0"/>
              <a:t>lập</a:t>
            </a:r>
            <a:r>
              <a:rPr lang="en-US" baseline="0" dirty="0" smtClean="0"/>
              <a:t> </a:t>
            </a:r>
            <a:r>
              <a:rPr lang="en-US" baseline="0" dirty="0" err="1" smtClean="0"/>
              <a:t>trình</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nhà</a:t>
            </a:r>
            <a:r>
              <a:rPr lang="en-US" baseline="0" dirty="0" smtClean="0"/>
              <a:t> </a:t>
            </a:r>
            <a:r>
              <a:rPr lang="en-US" baseline="0" dirty="0" err="1" smtClean="0"/>
              <a:t>phát</a:t>
            </a:r>
            <a:r>
              <a:rPr lang="en-US" baseline="0" dirty="0" smtClean="0"/>
              <a:t> </a:t>
            </a:r>
            <a:r>
              <a:rPr lang="en-US" baseline="0" dirty="0" err="1" smtClean="0"/>
              <a:t>triển</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cho</a:t>
            </a:r>
            <a:r>
              <a:rPr lang="en-US" baseline="0" dirty="0" smtClean="0"/>
              <a:t> </a:t>
            </a:r>
            <a:r>
              <a:rPr lang="en-US" baseline="0" dirty="0" err="1" smtClean="0"/>
              <a:t>chính</a:t>
            </a:r>
            <a:r>
              <a:rPr lang="en-US" baseline="0" dirty="0" smtClean="0"/>
              <a:t> </a:t>
            </a:r>
            <a:r>
              <a:rPr lang="en-US" baseline="0" dirty="0" err="1" smtClean="0"/>
              <a:t>phủ</a:t>
            </a:r>
            <a:r>
              <a:rPr lang="en-US" baseline="0" dirty="0" smtClean="0"/>
              <a:t> </a:t>
            </a:r>
          </a:p>
          <a:p>
            <a:r>
              <a:rPr lang="en-US" baseline="0" dirty="0" err="1" smtClean="0"/>
              <a:t>Như</a:t>
            </a:r>
            <a:r>
              <a:rPr lang="en-US" baseline="0" dirty="0" smtClean="0"/>
              <a:t> NY State Senate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đến</a:t>
            </a:r>
            <a:r>
              <a:rPr lang="en-US" baseline="0" dirty="0" smtClean="0"/>
              <a:t> </a:t>
            </a:r>
            <a:r>
              <a:rPr lang="en-US" baseline="0" dirty="0" err="1" smtClean="0"/>
              <a:t>người</a:t>
            </a:r>
            <a:r>
              <a:rPr lang="en-US" baseline="0" dirty="0" smtClean="0"/>
              <a:t> </a:t>
            </a:r>
            <a:r>
              <a:rPr lang="en-US" baseline="0" dirty="0" err="1" smtClean="0"/>
              <a:t>dân</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endParaRPr lang="en-US" baseline="0" dirty="0" smtClean="0"/>
          </a:p>
          <a:p>
            <a:r>
              <a:rPr lang="en-US" baseline="0" dirty="0" smtClean="0"/>
              <a:t>Surrey Police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ví</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khi</a:t>
            </a:r>
            <a:r>
              <a:rPr lang="en-US" baseline="0" dirty="0" smtClean="0"/>
              <a:t> </a:t>
            </a:r>
            <a:r>
              <a:rPr lang="en-US" baseline="0" dirty="0" err="1" smtClean="0"/>
              <a:t>gọi</a:t>
            </a:r>
            <a:r>
              <a:rPr lang="en-US" baseline="0" dirty="0" smtClean="0"/>
              <a:t> </a:t>
            </a:r>
            <a:r>
              <a:rPr lang="en-US" baseline="0" dirty="0" err="1" smtClean="0"/>
              <a:t>đến</a:t>
            </a:r>
            <a:r>
              <a:rPr lang="en-US" baseline="0" dirty="0" smtClean="0"/>
              <a:t> </a:t>
            </a:r>
            <a:r>
              <a:rPr lang="en-US" baseline="0" dirty="0" err="1" smtClean="0"/>
              <a:t>cảnh</a:t>
            </a:r>
            <a:r>
              <a:rPr lang="en-US" baseline="0" dirty="0" smtClean="0"/>
              <a:t> </a:t>
            </a:r>
            <a:r>
              <a:rPr lang="en-US" baseline="0" dirty="0" err="1" smtClean="0"/>
              <a:t>sát</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tội</a:t>
            </a:r>
            <a:r>
              <a:rPr lang="en-US" baseline="0" dirty="0" smtClean="0"/>
              <a:t> </a:t>
            </a:r>
            <a:r>
              <a:rPr lang="en-US" baseline="0" dirty="0" err="1" smtClean="0"/>
              <a:t>phạm</a:t>
            </a:r>
            <a:r>
              <a:rPr lang="en-US" baseline="0" dirty="0" smtClean="0"/>
              <a:t> (</a:t>
            </a:r>
            <a:r>
              <a:rPr lang="en-US" baseline="0" dirty="0" err="1" smtClean="0"/>
              <a:t>giờ</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thông</a:t>
            </a:r>
            <a:r>
              <a:rPr lang="en-US" baseline="0" dirty="0" smtClean="0"/>
              <a:t> qua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trực</a:t>
            </a:r>
            <a:r>
              <a:rPr lang="en-US" baseline="0" dirty="0" smtClean="0"/>
              <a:t> </a:t>
            </a:r>
            <a:r>
              <a:rPr lang="en-US" baseline="0" dirty="0" err="1" smtClean="0"/>
              <a:t>tuyến</a:t>
            </a:r>
            <a:endParaRPr lang="en-US" baseline="0" dirty="0" smtClean="0"/>
          </a:p>
          <a:p>
            <a:r>
              <a:rPr lang="en-US" baseline="0" dirty="0" smtClean="0"/>
              <a:t>Smart Traveler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những</a:t>
            </a:r>
            <a:r>
              <a:rPr lang="en-US" baseline="0" dirty="0" smtClean="0"/>
              <a:t> du </a:t>
            </a:r>
            <a:r>
              <a:rPr lang="en-US" baseline="0" dirty="0" err="1" smtClean="0"/>
              <a:t>khách</a:t>
            </a:r>
            <a:r>
              <a:rPr lang="en-US" baseline="0" dirty="0" smtClean="0"/>
              <a:t> </a:t>
            </a:r>
            <a:r>
              <a:rPr lang="en-US" baseline="0" dirty="0" err="1" smtClean="0"/>
              <a:t>của</a:t>
            </a:r>
            <a:r>
              <a:rPr lang="en-US" baseline="0" dirty="0" smtClean="0"/>
              <a:t> </a:t>
            </a:r>
            <a:r>
              <a:rPr lang="en-US" baseline="0" dirty="0" err="1" smtClean="0"/>
              <a:t>Mỹ</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du </a:t>
            </a:r>
            <a:r>
              <a:rPr lang="en-US" baseline="0" dirty="0" err="1" smtClean="0"/>
              <a:t>lịch</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những</a:t>
            </a:r>
            <a:r>
              <a:rPr lang="en-US" baseline="0" dirty="0" smtClean="0"/>
              <a:t> </a:t>
            </a:r>
            <a:r>
              <a:rPr lang="en-US" baseline="0" dirty="0" err="1" smtClean="0"/>
              <a:t>biến</a:t>
            </a:r>
            <a:r>
              <a:rPr lang="en-US" baseline="0" dirty="0" smtClean="0"/>
              <a:t> </a:t>
            </a:r>
            <a:r>
              <a:rPr lang="en-US" baseline="0" dirty="0" err="1" smtClean="0"/>
              <a:t>động</a:t>
            </a:r>
            <a:r>
              <a:rPr lang="en-US" baseline="0" dirty="0" smtClean="0"/>
              <a:t>, </a:t>
            </a:r>
            <a:r>
              <a:rPr lang="en-US" baseline="0" dirty="0" err="1" smtClean="0"/>
              <a:t>cảnh</a:t>
            </a:r>
            <a:r>
              <a:rPr lang="en-US" baseline="0" dirty="0" smtClean="0"/>
              <a:t> </a:t>
            </a:r>
            <a:r>
              <a:rPr lang="en-US" baseline="0" dirty="0" err="1" smtClean="0"/>
              <a:t>báo</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9B3A4A6-801A-4B77-96AA-499C440FA151}"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xã</a:t>
            </a:r>
            <a:r>
              <a:rPr lang="en-US" baseline="0" dirty="0" smtClean="0"/>
              <a:t> </a:t>
            </a:r>
            <a:r>
              <a:rPr lang="en-US" baseline="0" dirty="0" err="1" smtClean="0"/>
              <a:t>hội</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Những</a:t>
            </a:r>
            <a:r>
              <a:rPr lang="en-US" baseline="0" dirty="0" smtClean="0"/>
              <a:t> </a:t>
            </a:r>
            <a:r>
              <a:rPr lang="en-US" baseline="0" dirty="0" err="1" smtClean="0"/>
              <a:t>thương</a:t>
            </a:r>
            <a:r>
              <a:rPr lang="en-US" baseline="0" dirty="0" smtClean="0"/>
              <a:t> </a:t>
            </a:r>
            <a:r>
              <a:rPr lang="en-US" baseline="0" dirty="0" err="1" smtClean="0"/>
              <a:t>hiệu</a:t>
            </a:r>
            <a:r>
              <a:rPr lang="en-US" baseline="0" dirty="0" smtClean="0"/>
              <a:t> </a:t>
            </a:r>
            <a:r>
              <a:rPr lang="en-US" baseline="0" dirty="0" err="1" smtClean="0"/>
              <a:t>nổi</a:t>
            </a:r>
            <a:r>
              <a:rPr lang="en-US" baseline="0" dirty="0" smtClean="0"/>
              <a:t> </a:t>
            </a:r>
            <a:r>
              <a:rPr lang="en-US" baseline="0" dirty="0" err="1" smtClean="0"/>
              <a:t>tiếng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Top </a:t>
            </a:r>
            <a:r>
              <a:rPr lang="en-US" dirty="0" err="1" smtClean="0"/>
              <a:t>ứng</a:t>
            </a:r>
            <a:r>
              <a:rPr lang="en-US" baseline="0" dirty="0" smtClean="0"/>
              <a:t> </a:t>
            </a:r>
            <a:r>
              <a:rPr lang="en-US" baseline="0" dirty="0" err="1" smtClean="0"/>
              <a:t>dụng</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nhiều</a:t>
            </a:r>
            <a:r>
              <a:rPr lang="en-US" baseline="0" dirty="0" smtClean="0"/>
              <a:t> </a:t>
            </a:r>
            <a:r>
              <a:rPr lang="en-US" baseline="0" dirty="0" err="1" smtClean="0"/>
              <a:t>người</a:t>
            </a:r>
            <a:r>
              <a:rPr lang="en-US" baseline="0" dirty="0" smtClean="0"/>
              <a:t> </a:t>
            </a:r>
            <a:r>
              <a:rPr lang="en-US" baseline="0" dirty="0" err="1" smtClean="0"/>
              <a:t>cũng</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rằng</a:t>
            </a:r>
            <a:r>
              <a:rPr lang="en-US" baseline="0" dirty="0" smtClean="0"/>
              <a:t> </a:t>
            </a:r>
            <a:r>
              <a:rPr lang="en-US" baseline="0" dirty="0" err="1" smtClean="0"/>
              <a:t>tôi</a:t>
            </a:r>
            <a:r>
              <a:rPr lang="en-US" baseline="0" dirty="0" smtClean="0"/>
              <a:t> </a:t>
            </a:r>
            <a:r>
              <a:rPr lang="en-US" baseline="0" dirty="0" err="1" smtClean="0"/>
              <a:t>thật</a:t>
            </a:r>
            <a:r>
              <a:rPr lang="en-US" baseline="0" dirty="0" smtClean="0"/>
              <a:t> </a:t>
            </a:r>
            <a:r>
              <a:rPr lang="en-US" baseline="0" dirty="0" err="1" smtClean="0"/>
              <a:t>sự</a:t>
            </a:r>
            <a:r>
              <a:rPr lang="en-US" baseline="0" dirty="0" smtClean="0"/>
              <a:t> </a:t>
            </a:r>
            <a:r>
              <a:rPr lang="en-US" baseline="0" dirty="0" err="1" smtClean="0"/>
              <a:t>cần</a:t>
            </a:r>
            <a:r>
              <a:rPr lang="en-US" baseline="0" dirty="0" smtClean="0"/>
              <a:t> </a:t>
            </a:r>
            <a:r>
              <a:rPr lang="en-US" baseline="0" dirty="0" err="1" smtClean="0"/>
              <a:t>một</a:t>
            </a:r>
            <a:r>
              <a:rPr lang="en-US" baseline="0" dirty="0" smtClean="0"/>
              <a:t> app hay </a:t>
            </a:r>
            <a:r>
              <a:rPr lang="en-US" baseline="0" dirty="0" err="1" smtClean="0"/>
              <a:t>là</a:t>
            </a:r>
            <a:r>
              <a:rPr lang="en-US" baseline="0" dirty="0" smtClean="0"/>
              <a:t> </a:t>
            </a:r>
            <a:r>
              <a:rPr lang="en-US" baseline="0" dirty="0" err="1" smtClean="0"/>
              <a:t>không</a:t>
            </a:r>
            <a:r>
              <a:rPr lang="en-US" baseline="0" dirty="0" smtClean="0"/>
              <a:t>? Hay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app </a:t>
            </a:r>
            <a:r>
              <a:rPr lang="en-US" baseline="0" dirty="0" err="1" smtClean="0"/>
              <a:t>trên</a:t>
            </a:r>
            <a:r>
              <a:rPr lang="en-US" baseline="0" dirty="0" smtClean="0"/>
              <a:t> </a:t>
            </a:r>
            <a:r>
              <a:rPr lang="en-US" baseline="0" dirty="0" err="1" smtClean="0"/>
              <a:t>nền</a:t>
            </a:r>
            <a:r>
              <a:rPr lang="en-US" baseline="0" dirty="0" smtClean="0"/>
              <a:t> web </a:t>
            </a:r>
            <a:r>
              <a:rPr lang="en-US" baseline="0" dirty="0" err="1" smtClean="0"/>
              <a:t>cho</a:t>
            </a:r>
            <a:r>
              <a:rPr lang="en-US" baseline="0" dirty="0" smtClean="0"/>
              <a:t> </a:t>
            </a:r>
            <a:r>
              <a:rPr lang="en-US" baseline="0" dirty="0" err="1" smtClean="0"/>
              <a:t>dễ</a:t>
            </a:r>
            <a:r>
              <a:rPr lang="en-US" baseline="0" dirty="0" smtClean="0"/>
              <a:t> </a:t>
            </a:r>
            <a:r>
              <a:rPr lang="en-US" baseline="0" dirty="0" err="1" smtClean="0"/>
              <a:t>dàng</a:t>
            </a:r>
            <a:r>
              <a:rPr lang="en-US" baseline="0" dirty="0" smtClean="0"/>
              <a:t>.</a:t>
            </a:r>
          </a:p>
          <a:p>
            <a:r>
              <a:rPr lang="vi-VN" sz="1200" b="0" i="0" kern="1200" dirty="0" smtClean="0">
                <a:solidFill>
                  <a:schemeClr val="tx1"/>
                </a:solidFill>
                <a:latin typeface="+mn-lt"/>
                <a:ea typeface="+mn-ea"/>
                <a:cs typeface="+mn-cs"/>
              </a:rPr>
              <a:t>Dựa trên ngôn ngữ lập trình, có thể chia mobile app làm 3 loại: bao gồm: ứng dụng gốc (Native App), ứng dụng web (Web App) và ứng dụng lai (Hybrid App). Trong đó có hơn 1 nửa mobile dev chọn làm ứng dụng native</a:t>
            </a:r>
            <a:endParaRPr lang="en-US" baseline="0" dirty="0" smtClean="0"/>
          </a:p>
          <a:p>
            <a:r>
              <a:rPr lang="vi-VN" sz="1200" b="1" i="0" kern="1200" dirty="0" smtClean="0">
                <a:solidFill>
                  <a:schemeClr val="tx1"/>
                </a:solidFill>
                <a:latin typeface="+mn-lt"/>
                <a:ea typeface="+mn-ea"/>
                <a:cs typeface="+mn-cs"/>
              </a:rPr>
              <a:t>(Native App)</a:t>
            </a:r>
          </a:p>
          <a:p>
            <a:r>
              <a:rPr lang="vi-VN" sz="1200" b="0" i="0" kern="1200" dirty="0" smtClean="0">
                <a:solidFill>
                  <a:schemeClr val="tx1"/>
                </a:solidFill>
                <a:latin typeface="+mn-lt"/>
                <a:ea typeface="+mn-ea"/>
                <a:cs typeface="+mn-cs"/>
              </a:rPr>
              <a:t>Là những ứng dụng được viết riêng cho một loại nền tảng như iOS, Android, Windows Phone bằng các ngôn ngữ tương ứng của mỗi nền tảng đó ví dụ Java trên Android, Object C trên iOS, C# trên winphone. Mỗi Native App chỉ chạy được trên một nền tảng và không thể mang sang các nền tảng khác. Ví dụ game cho iOS sẽ không thể chạy được trên các máy Android. Đa phần các game mobile hiện nay là Native App.</a:t>
            </a:r>
            <a:endParaRPr lang="en-US" sz="1200" b="0" i="0" kern="1200" dirty="0" smtClean="0">
              <a:solidFill>
                <a:schemeClr val="tx1"/>
              </a:solidFill>
              <a:latin typeface="+mn-lt"/>
              <a:ea typeface="+mn-ea"/>
              <a:cs typeface="+mn-cs"/>
            </a:endParaRPr>
          </a:p>
          <a:p>
            <a:r>
              <a:rPr lang="vi-VN" sz="1200" b="1" i="0" kern="1200" dirty="0" smtClean="0">
                <a:solidFill>
                  <a:schemeClr val="tx1"/>
                </a:solidFill>
                <a:latin typeface="+mn-lt"/>
                <a:ea typeface="+mn-ea"/>
                <a:cs typeface="+mn-cs"/>
              </a:rPr>
              <a:t>Ứng dụng web (Web-based app)</a:t>
            </a:r>
          </a:p>
          <a:p>
            <a:r>
              <a:rPr lang="vi-VN" sz="1200" b="0" i="0" kern="1200" dirty="0" smtClean="0">
                <a:solidFill>
                  <a:schemeClr val="tx1"/>
                </a:solidFill>
                <a:latin typeface="+mn-lt"/>
                <a:ea typeface="+mn-ea"/>
                <a:cs typeface="+mn-cs"/>
              </a:rPr>
              <a:t>Là ứng dụng chạy trên nền web, được viết bằng các ngôn ngữ web như HTML5, CSS, javascript hoặc jQuery Mobile. Về cơ bản là website với giao diện  giống như app và nội dung được load từ web. Ứng dụng web dễ hình dung nhất là m.facebook.com</a:t>
            </a:r>
          </a:p>
          <a:p>
            <a:r>
              <a:rPr lang="vi-VN" sz="1200" b="1" i="1" kern="1200" dirty="0" smtClean="0">
                <a:solidFill>
                  <a:schemeClr val="tx1"/>
                </a:solidFill>
                <a:latin typeface="+mn-lt"/>
                <a:ea typeface="+mn-ea"/>
                <a:cs typeface="+mn-cs"/>
              </a:rPr>
              <a:t>Ứng dụng lai (Hybrid App )</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Hybrid App là ứng dụng kết hợp những ưu điểm của cả Mobile Web App và Native App. Theo đó, các phần cơ bản của ứng dụng vẫn viết bằng ngôn ngữ web, nhưng được đặt trong native container, nên vẫn có thể dưa lên kho tải.</a:t>
            </a:r>
          </a:p>
          <a:p>
            <a:r>
              <a:rPr lang="vi-VN" sz="1200" b="1" i="0" kern="1200" dirty="0" smtClean="0">
                <a:solidFill>
                  <a:schemeClr val="tx1"/>
                </a:solidFill>
                <a:latin typeface="+mn-lt"/>
                <a:ea typeface="+mn-ea"/>
                <a:cs typeface="+mn-cs"/>
              </a:rPr>
              <a:t>Ưu điểm:</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Hybrid có thể kết hợp điểm mạnh của cả native app và mobile app và khai thác được trải nghiệm cao nhất của nền tảng.</a:t>
            </a:r>
          </a:p>
          <a:p>
            <a:r>
              <a:rPr lang="vi-VN" sz="1200" b="0" i="0" kern="1200" dirty="0" smtClean="0">
                <a:solidFill>
                  <a:schemeClr val="tx1"/>
                </a:solidFill>
                <a:latin typeface="+mn-lt"/>
                <a:ea typeface="+mn-ea"/>
                <a:cs typeface="+mn-cs"/>
              </a:rPr>
              <a:t>Ví dụ như: Hiển thị nội dung trên tất cả các thiết bị di động, tận dụng tối đa các tính năng của thiết bị di động như GPS, Camera, cảm biến gia tốc… điều này không thể làm được trên mobile web, sử dụng ứng dụng ngay cả khi không có kết nối internet. Những ứng dụng mobile của một số trang tin tức hiện nay như Vnexpress, Dantri v.v.. đều là những ứng dụng lai.</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latin typeface="+mn-lt"/>
                <a:ea typeface="+mn-ea"/>
                <a:cs typeface="+mn-cs"/>
              </a:rPr>
              <a:t>Khuyết</a:t>
            </a:r>
            <a:r>
              <a:rPr lang="vi-VN" sz="1200" b="1" i="0" kern="1200" dirty="0" smtClean="0">
                <a:solidFill>
                  <a:schemeClr val="tx1"/>
                </a:solidFill>
                <a:latin typeface="+mn-lt"/>
                <a:ea typeface="+mn-ea"/>
                <a:cs typeface="+mn-cs"/>
              </a:rPr>
              <a:t> điểm:</a:t>
            </a:r>
            <a:endParaRPr lang="en-US" sz="1200" b="0" i="0" kern="1200" dirty="0" smtClean="0">
              <a:solidFill>
                <a:schemeClr val="tx1"/>
              </a:solidFill>
              <a:latin typeface="+mn-lt"/>
              <a:ea typeface="+mn-ea"/>
              <a:cs typeface="+mn-cs"/>
            </a:endParaRPr>
          </a:p>
          <a:p>
            <a:r>
              <a:rPr lang="vi-VN" sz="1200" b="1" i="0" kern="1200" dirty="0" smtClean="0">
                <a:solidFill>
                  <a:schemeClr val="tx1"/>
                </a:solidFill>
                <a:latin typeface="+mn-lt"/>
                <a:ea typeface="+mn-ea"/>
                <a:cs typeface="+mn-cs"/>
              </a:rPr>
              <a:t>Điểm mạnh:</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Về mặt performance thì native app chạy nhanh hơn mobile app trong hầu hết trường hợp. Tuy nhiên sự chênh lệch ở các ứng dụng có thể là nhỏ, chấp nhận được và khó nhận biết bởi người dùng. Hiện tại, với game thì native app vượt bậc và thắng tuyệt đối.</a:t>
            </a:r>
          </a:p>
          <a:p>
            <a:r>
              <a:rPr lang="vi-VN" sz="1200" b="0" i="0" kern="1200" dirty="0" smtClean="0">
                <a:solidFill>
                  <a:schemeClr val="tx1"/>
                </a:solidFill>
                <a:latin typeface="+mn-lt"/>
                <a:ea typeface="+mn-ea"/>
                <a:cs typeface="+mn-cs"/>
              </a:rPr>
              <a:t>– Về tính năng native app có khả năng truy cập các phần cứng (như camera, GPS, thiết bị thu âm… ) và có thể truy cập đến các quyền local như : sao chép, tạo, ghi, đọc tập tin (trên bộ nhớ của mobile), các thông tin danh bạ, thông tin cá nhân, thực hiện cuộc gọi, nhắn tin… Nói cách khác, native app có thể khai thác được sức mạnh phần cứng nhiều nhất của nền tảng. Trong khi Mobile Web app thì không thể (có trường hợp có thể đọc file, như upload).</a:t>
            </a:r>
          </a:p>
          <a:p>
            <a:r>
              <a:rPr lang="vi-VN" sz="1200" b="0" i="0" kern="1200" dirty="0" smtClean="0">
                <a:solidFill>
                  <a:schemeClr val="tx1"/>
                </a:solidFill>
                <a:latin typeface="+mn-lt"/>
                <a:ea typeface="+mn-ea"/>
                <a:cs typeface="+mn-cs"/>
              </a:rPr>
              <a:t>– Ở chế độ offline: Native app có lợi thế so với mobile web app (luôn phải chạy online). Ở offline-mode, native app sẽ dùng những dữ liệu đã cache trước đó ở lần cuối cùng mà người dùng truy cập online.</a:t>
            </a:r>
          </a:p>
          <a:p>
            <a:r>
              <a:rPr lang="vi-VN" sz="1200" b="1" i="0" kern="1200" dirty="0" smtClean="0">
                <a:solidFill>
                  <a:schemeClr val="tx1"/>
                </a:solidFill>
                <a:latin typeface="+mn-lt"/>
                <a:ea typeface="+mn-ea"/>
                <a:cs typeface="+mn-cs"/>
              </a:rPr>
              <a:t>Điểm yếu:</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Không thể cross platform: một native app chỉ có thể chạy trên một hệ điều hành nhất định.</a:t>
            </a:r>
          </a:p>
          <a:p>
            <a:r>
              <a:rPr lang="vi-VN" sz="1200" b="0" i="0" kern="1200" dirty="0" smtClean="0">
                <a:solidFill>
                  <a:schemeClr val="tx1"/>
                </a:solidFill>
                <a:latin typeface="+mn-lt"/>
                <a:ea typeface="+mn-ea"/>
                <a:cs typeface="+mn-cs"/>
              </a:rPr>
              <a:t>– Với mỗi HDH thì người lập trình phải viết riêng native code cho nó, dẫn đến không nhất quán giữa các phiên bản ứng dụng, chi phí phát triển cao và đòi hỏi khả năng thành thạo nhiều ngôn ngữ ở lập trình viên. Đôi khi đòi hỏi lập trình viên phải sử dụng những công cụ độc quyền và chỉ được làm việc trên một môi trường duy nhất như: dùng xcode trên Mac OS (nếu bạn muốn phát triển ứng dụng cho iOS).</a:t>
            </a:r>
          </a:p>
          <a:p>
            <a:r>
              <a:rPr lang="vi-VN" sz="1200" b="0" i="0" kern="1200" dirty="0" smtClean="0">
                <a:solidFill>
                  <a:schemeClr val="tx1"/>
                </a:solidFill>
                <a:latin typeface="+mn-lt"/>
                <a:ea typeface="+mn-ea"/>
                <a:cs typeface="+mn-cs"/>
              </a:rPr>
              <a:t>– Hơn nữa, việc bảo trì hay nâng cấp sẽ làm mất nhiều thời gian. Do phải sửa chữa từng app trên từng HDH, thủ tục đưa lên chợ ứng dụng và chờ đợi approval (đôi khi bị reject vì vi phạm một số điều lệ của chợ ứng dụng), nên bản cập nhật không đến tay người dùng ngay lập tức, hơn nữa họ phải tự update khi vào chợ ứng dụng.</a:t>
            </a:r>
          </a:p>
          <a:p>
            <a:r>
              <a:rPr lang="vi-VN" sz="1200" b="0" i="0" kern="1200" dirty="0" smtClean="0">
                <a:solidFill>
                  <a:schemeClr val="tx1"/>
                </a:solidFill>
                <a:latin typeface="+mn-lt"/>
                <a:ea typeface="+mn-ea"/>
                <a:cs typeface="+mn-cs"/>
              </a:rPr>
              <a:t>– Tính đa dạng phiên bản của HDH làm cản trở việc phổ dụng các native app. Các thiết bị chạy phiên bản HDH cũ hơn sẽ không cài đặt được.</a:t>
            </a:r>
          </a:p>
          <a:p>
            <a:r>
              <a:rPr lang="vi-VN" sz="1200" b="1" i="0" kern="1200" dirty="0" smtClean="0">
                <a:solidFill>
                  <a:schemeClr val="tx1"/>
                </a:solidFill>
                <a:latin typeface="+mn-lt"/>
                <a:ea typeface="+mn-ea"/>
                <a:cs typeface="+mn-cs"/>
              </a:rPr>
              <a:t>Điểm mạnh:</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 Cross platform: Có thể chạy trên tất cả trình duyệt của mobile hỗ trợ phiên bản HTML và javascript.</a:t>
            </a:r>
          </a:p>
          <a:p>
            <a:r>
              <a:rPr lang="vi-VN" sz="1200" b="0" i="0" kern="1200" dirty="0" smtClean="0">
                <a:solidFill>
                  <a:schemeClr val="tx1"/>
                </a:solidFill>
                <a:latin typeface="+mn-lt"/>
                <a:ea typeface="+mn-ea"/>
                <a:cs typeface="+mn-cs"/>
              </a:rPr>
              <a:t>– Không cần cài đặt trên máy.</a:t>
            </a:r>
          </a:p>
          <a:p>
            <a:r>
              <a:rPr lang="vi-VN" sz="1200" b="0" i="0" kern="1200" dirty="0" smtClean="0">
                <a:solidFill>
                  <a:schemeClr val="tx1"/>
                </a:solidFill>
                <a:latin typeface="+mn-lt"/>
                <a:ea typeface="+mn-ea"/>
                <a:cs typeface="+mn-cs"/>
              </a:rPr>
              <a:t>– Thuận lợi cho các nhà phát triển:</a:t>
            </a:r>
          </a:p>
          <a:p>
            <a:r>
              <a:rPr lang="vi-VN" sz="1200" b="0" i="0" kern="1200" dirty="0" smtClean="0">
                <a:solidFill>
                  <a:schemeClr val="tx1"/>
                </a:solidFill>
                <a:latin typeface="+mn-lt"/>
                <a:ea typeface="+mn-ea"/>
                <a:cs typeface="+mn-cs"/>
              </a:rPr>
              <a:t>+ Với một phiên bản duy nhất cho tất cả, nên giảm chi phí và thời gian cho phát triển, bảo trì, cũng như nâng cấp sau này.</a:t>
            </a:r>
          </a:p>
          <a:p>
            <a:r>
              <a:rPr lang="vi-VN" sz="1200" b="0" i="0" kern="1200" dirty="0" smtClean="0">
                <a:solidFill>
                  <a:schemeClr val="tx1"/>
                </a:solidFill>
                <a:latin typeface="+mn-lt"/>
                <a:ea typeface="+mn-ea"/>
                <a:cs typeface="+mn-cs"/>
              </a:rPr>
              <a:t>+ Ngôn ngữ lập trình phổ dụng là HTML và Javascript mà hầu hết các lập trình viên đều biết.</a:t>
            </a:r>
          </a:p>
          <a:p>
            <a:r>
              <a:rPr lang="vi-VN" sz="1200" b="0" i="0" kern="1200" dirty="0" smtClean="0">
                <a:solidFill>
                  <a:schemeClr val="tx1"/>
                </a:solidFill>
                <a:latin typeface="+mn-lt"/>
                <a:ea typeface="+mn-ea"/>
                <a:cs typeface="+mn-cs"/>
              </a:rPr>
              <a:t>+ Không giới hạn môi trường lập trình, lập trình viên có thể làm việc trên hầu hết các HDH.</a:t>
            </a:r>
          </a:p>
          <a:p>
            <a:r>
              <a:rPr lang="vi-VN" sz="1200" b="0" i="0" kern="1200" dirty="0" smtClean="0">
                <a:solidFill>
                  <a:schemeClr val="tx1"/>
                </a:solidFill>
                <a:latin typeface="+mn-lt"/>
                <a:ea typeface="+mn-ea"/>
                <a:cs typeface="+mn-cs"/>
              </a:rPr>
              <a:t>+ Ứng dụng không cần phải được build lại qua SDK hoặc một công cụ phát triển độc quyền khác như xCode (chỉ cần deploy lên server và chạy).</a:t>
            </a:r>
          </a:p>
          <a:p>
            <a:r>
              <a:rPr lang="vi-VN" sz="1200" b="0" i="0" kern="1200" dirty="0" smtClean="0">
                <a:solidFill>
                  <a:schemeClr val="tx1"/>
                </a:solidFill>
                <a:latin typeface="+mn-lt"/>
                <a:ea typeface="+mn-ea"/>
                <a:cs typeface="+mn-cs"/>
              </a:rPr>
              <a:t>+ Việc cập nhật phiên bản sẽ đến ngay lập tức và trong suốt với người dùng (ngay sau khi deploy) mà không cần thông qua thủ tục và chờ đợi approval như các chợ ứng dụng.</a:t>
            </a:r>
          </a:p>
          <a:p>
            <a:r>
              <a:rPr lang="vi-VN" sz="1200" b="0" i="0" kern="1200" dirty="0" smtClean="0">
                <a:solidFill>
                  <a:schemeClr val="tx1"/>
                </a:solidFill>
                <a:latin typeface="+mn-lt"/>
                <a:ea typeface="+mn-ea"/>
                <a:cs typeface="+mn-cs"/>
              </a:rPr>
              <a:t>– Có thể được đánh dấu bởi search engines (tốt cho SEO).</a:t>
            </a:r>
          </a:p>
          <a:p>
            <a:r>
              <a:rPr lang="vi-VN" sz="1200" b="0" i="0" kern="1200" dirty="0" smtClean="0">
                <a:solidFill>
                  <a:schemeClr val="tx1"/>
                </a:solidFill>
                <a:latin typeface="+mn-lt"/>
                <a:ea typeface="+mn-ea"/>
                <a:cs typeface="+mn-cs"/>
              </a:rPr>
              <a:t>– Dễ dàng quảng bá: người dùng có thể tìm thấy thông qua search engine, share link từ email, từ social netwoks hoặc từ các dich vụ quảng cáo trực tuyến như Google Ads.</a:t>
            </a:r>
          </a:p>
          <a:p>
            <a:r>
              <a:rPr lang="vi-VN" sz="1200" b="1" i="0" kern="1200" dirty="0" smtClean="0">
                <a:solidFill>
                  <a:schemeClr val="tx1"/>
                </a:solidFill>
                <a:latin typeface="+mn-lt"/>
                <a:ea typeface="+mn-ea"/>
                <a:cs typeface="+mn-cs"/>
              </a:rPr>
              <a:t>Điểm yếu:</a:t>
            </a:r>
            <a:endParaRPr lang="vi-VN"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Mặc dù HTML5 có tính tương thích rộng lớn nhưng cùng với đó là cả điểm yếu. Nó phụ thuộc vào trình duyệt, nền tảng, loại máy. Đặc biệt khi mức độ phân mảnh thị trường của các thiết bị di động lớn như hiện nay lại càng làm các nhà lập trình khó khăn trong việc lựa chọn đúng phần nào của HTML5 có thể sử dụng.</a:t>
            </a:r>
          </a:p>
          <a:p>
            <a:r>
              <a:rPr lang="vi-VN" sz="1200" b="0" i="0" kern="1200" dirty="0" smtClean="0">
                <a:solidFill>
                  <a:schemeClr val="tx1"/>
                </a:solidFill>
                <a:latin typeface="+mn-lt"/>
                <a:ea typeface="+mn-ea"/>
                <a:cs typeface="+mn-cs"/>
              </a:rPr>
              <a:t>– Về performance, web-based app khôngchạy nhanh như native app, và không mang lại trải nghiệm trọn vẹn mà nền tảng đó có thể cung cấp, đây cũng là lý do mà hầu hết các mobile game đều không dùng web app. – Luôn phải chạy online. Khi mạng chập chờn thì ứng dụng web cũng ngay lập tức thể hiện điểm yếu của mình.</a:t>
            </a:r>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Infographic</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bởi</a:t>
            </a:r>
            <a:r>
              <a:rPr lang="en-US" sz="1200" b="0" i="0" kern="1200" baseline="0" dirty="0" smtClean="0">
                <a:solidFill>
                  <a:schemeClr val="tx1"/>
                </a:solidFill>
                <a:latin typeface="+mn-lt"/>
                <a:ea typeface="+mn-ea"/>
                <a:cs typeface="+mn-cs"/>
              </a:rPr>
              <a:t> http://appota.com/</a:t>
            </a:r>
            <a:endParaRPr lang="vi-VN"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4</a:t>
            </a:fld>
            <a:endParaRPr lang="en-US"/>
          </a:p>
        </p:txBody>
      </p:sp>
    </p:spTree>
    <p:extLst>
      <p:ext uri="{BB962C8B-B14F-4D97-AF65-F5344CB8AC3E}">
        <p14:creationId xmlns="" xmlns:p14="http://schemas.microsoft.com/office/powerpoint/2010/main" val="613730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XML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layout, </a:t>
            </a:r>
            <a:r>
              <a:rPr lang="en-US" sz="1200" kern="1200" dirty="0" err="1" smtClean="0">
                <a:solidFill>
                  <a:schemeClr val="tx1"/>
                </a:solidFill>
                <a:latin typeface="+mn-lt"/>
                <a:ea typeface="+mn-ea"/>
                <a:cs typeface="+mn-cs"/>
              </a:rPr>
              <a:t>khá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thuộc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số</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quen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HTML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CSS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bắt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hiểu</a:t>
            </a:r>
            <a:r>
              <a:rPr lang="en-US" sz="1200" kern="1200" dirty="0" smtClean="0">
                <a:solidFill>
                  <a:schemeClr val="tx1"/>
                </a:solidFill>
                <a:latin typeface="+mn-lt"/>
                <a:ea typeface="+mn-ea"/>
                <a:cs typeface="+mn-cs"/>
              </a:rPr>
              <a:t> TI.</a:t>
            </a:r>
          </a:p>
          <a:p>
            <a:pPr fontAlgn="base"/>
            <a:endParaRPr lang="en-US" sz="1200" kern="1200" dirty="0" smtClean="0">
              <a:solidFill>
                <a:schemeClr val="tx1"/>
              </a:solidFill>
              <a:latin typeface="+mn-lt"/>
              <a:ea typeface="+mn-ea"/>
              <a:cs typeface="+mn-cs"/>
            </a:endParaRPr>
          </a:p>
          <a:p>
            <a:pPr fontAlgn="base"/>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23</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9B3A4A6-801A-4B77-96AA-499C440FA151}" type="slidenum">
              <a:rPr lang="en-US" smtClean="0"/>
              <a:pPr/>
              <a:t>24</a:t>
            </a:fld>
            <a:endParaRPr lang="en-US"/>
          </a:p>
        </p:txBody>
      </p:sp>
    </p:spTree>
    <p:extLst>
      <p:ext uri="{BB962C8B-B14F-4D97-AF65-F5344CB8AC3E}">
        <p14:creationId xmlns="" xmlns:p14="http://schemas.microsoft.com/office/powerpoint/2010/main" val="2371947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Titanium Studio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bởi</a:t>
            </a:r>
            <a:r>
              <a:rPr lang="en-US" sz="1200" kern="1200" dirty="0" smtClean="0">
                <a:solidFill>
                  <a:schemeClr val="tx1"/>
                </a:solidFill>
                <a:latin typeface="+mn-lt"/>
                <a:ea typeface="+mn-ea"/>
                <a:cs typeface="+mn-cs"/>
              </a:rPr>
              <a:t> </a:t>
            </a:r>
            <a:r>
              <a:rPr lang="en-US" sz="1200" u="none" strike="noStrike" kern="1200" dirty="0" err="1" smtClean="0">
                <a:solidFill>
                  <a:schemeClr val="tx1"/>
                </a:solidFill>
                <a:latin typeface="+mn-lt"/>
                <a:ea typeface="+mn-ea"/>
                <a:cs typeface="+mn-cs"/>
                <a:hlinkClick r:id="rId3"/>
              </a:rPr>
              <a:t>Appcelerator</a:t>
            </a:r>
            <a:r>
              <a:rPr lang="en-US" sz="1200" u="none" strike="noStrike" kern="1200" dirty="0" smtClean="0">
                <a:solidFill>
                  <a:schemeClr val="tx1"/>
                </a:solidFill>
                <a:latin typeface="+mn-lt"/>
                <a:ea typeface="+mn-ea"/>
                <a:cs typeface="+mn-cs"/>
                <a:hlinkClick r:id="rId3"/>
              </a:rPr>
              <a:t>, Inc.</a:t>
            </a:r>
            <a:r>
              <a:rPr lang="en-US" sz="1200" kern="1200" dirty="0" smtClean="0">
                <a:solidFill>
                  <a:schemeClr val="tx1"/>
                </a:solidFill>
                <a:latin typeface="+mn-lt"/>
                <a:ea typeface="+mn-ea"/>
                <a:cs typeface="+mn-cs"/>
              </a:rPr>
              <a:t>.</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Hậu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địa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giống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bằng</a:t>
            </a:r>
            <a:r>
              <a:rPr lang="en-US" sz="1200" kern="1200" dirty="0" smtClean="0">
                <a:solidFill>
                  <a:schemeClr val="tx1"/>
                </a:solidFill>
                <a:latin typeface="+mn-lt"/>
                <a:ea typeface="+mn-ea"/>
                <a:cs typeface="+mn-cs"/>
              </a:rPr>
              <a:t> Objective-C (</a:t>
            </a:r>
            <a:r>
              <a:rPr lang="en-US" sz="1200" kern="1200" dirty="0" err="1" smtClean="0">
                <a:solidFill>
                  <a:schemeClr val="tx1"/>
                </a:solidFill>
                <a:latin typeface="+mn-lt"/>
                <a:ea typeface="+mn-ea"/>
                <a:cs typeface="+mn-cs"/>
              </a:rPr>
              <a:t>iPhone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iPad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hoặc</a:t>
            </a:r>
            <a:r>
              <a:rPr lang="en-US" sz="1200" kern="1200" dirty="0" smtClean="0">
                <a:solidFill>
                  <a:schemeClr val="tx1"/>
                </a:solidFill>
                <a:latin typeface="+mn-lt"/>
                <a:ea typeface="+mn-ea"/>
                <a:cs typeface="+mn-cs"/>
              </a:rPr>
              <a:t> Java (</a:t>
            </a:r>
            <a:r>
              <a:rPr lang="en-US" sz="1200" kern="1200" dirty="0" err="1" smtClean="0">
                <a:solidFill>
                  <a:schemeClr val="tx1"/>
                </a:solidFill>
                <a:latin typeface="+mn-lt"/>
                <a:ea typeface="+mn-ea"/>
                <a:cs typeface="+mn-cs"/>
              </a:rPr>
              <a:t>điện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thoại</a:t>
            </a:r>
            <a:r>
              <a:rPr lang="en-US" sz="1200" kern="1200" dirty="0" smtClean="0">
                <a:solidFill>
                  <a:schemeClr val="tx1"/>
                </a:solidFill>
                <a:latin typeface="+mn-lt"/>
                <a:ea typeface="+mn-ea"/>
                <a:cs typeface="+mn-cs"/>
              </a:rPr>
              <a:t> Android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cấp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phú</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nghiệm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người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vai</a:t>
            </a:r>
            <a:r>
              <a:rPr lang="en-US" sz="1200" kern="1200" dirty="0" smtClean="0">
                <a:solidFill>
                  <a:schemeClr val="tx1"/>
                </a:solidFill>
                <a:latin typeface="+mn-lt"/>
                <a:ea typeface="+mn-ea"/>
                <a:cs typeface="+mn-cs"/>
              </a:rPr>
              <a:t>.</a:t>
            </a:r>
          </a:p>
          <a:p>
            <a:pPr fontAlgn="base"/>
            <a:r>
              <a:rPr lang="en-US" sz="1200" kern="1200" dirty="0" smtClean="0">
                <a:solidFill>
                  <a:schemeClr val="tx1"/>
                </a:solidFill>
                <a:latin typeface="+mn-lt"/>
                <a:ea typeface="+mn-ea"/>
                <a:cs typeface="+mn-cs"/>
              </a:rPr>
              <a:t>Titanium Studio </a:t>
            </a:r>
            <a:r>
              <a:rPr lang="en-US" sz="1200" kern="1200" dirty="0" err="1" smtClean="0">
                <a:solidFill>
                  <a:schemeClr val="tx1"/>
                </a:solidFill>
                <a:latin typeface="+mn-lt"/>
                <a:ea typeface="+mn-ea"/>
                <a:cs typeface="+mn-cs"/>
              </a:rPr>
              <a:t>giúp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hóa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thoại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phép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cộng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đồng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chóng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kiểm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gói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xuất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hệ</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điều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hành</a:t>
            </a:r>
            <a:r>
              <a:rPr lang="en-US" sz="1200" kern="1200" dirty="0" smtClean="0">
                <a:solidFill>
                  <a:schemeClr val="tx1"/>
                </a:solidFill>
                <a:latin typeface="+mn-lt"/>
                <a:ea typeface="+mn-ea"/>
                <a:cs typeface="+mn-cs"/>
              </a:rPr>
              <a:t>.</a:t>
            </a:r>
          </a:p>
          <a:p>
            <a:r>
              <a:rPr lang="en-US" sz="1200" kern="1200" dirty="0" err="1" smtClean="0">
                <a:solidFill>
                  <a:schemeClr val="tx1"/>
                </a:solidFill>
                <a:latin typeface="+mn-lt"/>
                <a:ea typeface="+mn-ea"/>
                <a:cs typeface="+mn-cs"/>
              </a:rPr>
              <a:t>Appcelerator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trung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nét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đặc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biệt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thích</a:t>
            </a:r>
            <a:r>
              <a:rPr lang="en-US" sz="1200" kern="1200" dirty="0" smtClean="0">
                <a:solidFill>
                  <a:schemeClr val="tx1"/>
                </a:solidFill>
                <a:latin typeface="+mn-lt"/>
                <a:ea typeface="+mn-ea"/>
                <a:cs typeface="+mn-cs"/>
              </a:rPr>
              <a:t> cloud services, enterprise data, …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phẩm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dirty="0" smtClean="0">
                <a:solidFill>
                  <a:schemeClr val="tx1"/>
                </a:solidFill>
                <a:latin typeface="+mn-lt"/>
                <a:ea typeface="+mn-ea"/>
                <a:cs typeface="+mn-cs"/>
              </a:rPr>
              <a:t>Các ứng dụng viết bằng Titanium sau khi biên dịch sẽ trở thành native app, không phải là dạng HTML5 app được đóng gói cho từng platform như một số công cụ khác, nên về mặt hiệu năng, TI app tương đương với các app viết bằng native code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26</a:t>
            </a:fld>
            <a:endParaRPr lang="en-US"/>
          </a:p>
        </p:txBody>
      </p:sp>
    </p:spTree>
    <p:extLst>
      <p:ext uri="{BB962C8B-B14F-4D97-AF65-F5344CB8AC3E}">
        <p14:creationId xmlns:p14="http://schemas.microsoft.com/office/powerpoint/2010/main" xmlns="" val="2066775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3"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4"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5"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6"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27</a:t>
            </a:fld>
            <a:endParaRPr lang="en-US"/>
          </a:p>
        </p:txBody>
      </p:sp>
    </p:spTree>
    <p:extLst>
      <p:ext uri="{BB962C8B-B14F-4D97-AF65-F5344CB8AC3E}">
        <p14:creationId xmlns:p14="http://schemas.microsoft.com/office/powerpoint/2010/main" xmlns="" val="206677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28</a:t>
            </a:fld>
            <a:endParaRPr lang="en-US"/>
          </a:p>
        </p:txBody>
      </p:sp>
    </p:spTree>
    <p:extLst>
      <p:ext uri="{BB962C8B-B14F-4D97-AF65-F5344CB8AC3E}">
        <p14:creationId xmlns:p14="http://schemas.microsoft.com/office/powerpoint/2010/main" xmlns="" val="2066775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29</a:t>
            </a:fld>
            <a:endParaRPr lang="en-US"/>
          </a:p>
        </p:txBody>
      </p:sp>
    </p:spTree>
    <p:extLst>
      <p:ext uri="{BB962C8B-B14F-4D97-AF65-F5344CB8AC3E}">
        <p14:creationId xmlns:p14="http://schemas.microsoft.com/office/powerpoint/2010/main" xmlns="" val="2066775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4"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5"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6"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7"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smtClean="0"/>
          </a:p>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smtClean="0"/>
          </a:p>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30</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4"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5"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6"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7"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smtClean="0"/>
          </a:p>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smtClean="0"/>
          </a:p>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31</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4"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5"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6"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7"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smtClean="0"/>
          </a:p>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smtClean="0"/>
          </a:p>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32</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muốn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IPhone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Object C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IOS.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App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IPhone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Java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Windows Phone, </a:t>
            </a:r>
            <a:r>
              <a:rPr lang="en-US" sz="1200" kern="1200" dirty="0" err="1" smtClean="0">
                <a:solidFill>
                  <a:schemeClr val="tx1"/>
                </a:solidFill>
                <a:effectLst/>
                <a:latin typeface="+mn-lt"/>
                <a:ea typeface="+mn-ea"/>
                <a:cs typeface="+mn-cs"/>
              </a:rPr>
              <a:t>Tizen</a:t>
            </a:r>
            <a:r>
              <a:rPr lang="en-US" sz="1200" kern="1200" dirty="0" smtClean="0">
                <a:solidFill>
                  <a:schemeClr val="tx1"/>
                </a:solidFill>
                <a:effectLst/>
                <a:latin typeface="+mn-lt"/>
                <a:ea typeface="+mn-ea"/>
                <a:cs typeface="+mn-cs"/>
              </a:rPr>
              <a:t>, Black Berry,…</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a:t>
            </a:r>
            <a:endParaRPr lang="en-US" dirty="0" smtClean="0"/>
          </a:p>
          <a:p>
            <a:r>
              <a:rPr lang="en-US" dirty="0" err="1" smtClean="0"/>
              <a:t>Nhưng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gần</a:t>
            </a:r>
            <a:r>
              <a:rPr lang="en-US" baseline="0" dirty="0" smtClean="0"/>
              <a:t> </a:t>
            </a:r>
            <a:r>
              <a:rPr lang="en-US" baseline="0" dirty="0" err="1" smtClean="0"/>
              <a:t>đây</a:t>
            </a:r>
            <a:r>
              <a:rPr lang="en-US" baseline="0" dirty="0" smtClean="0"/>
              <a:t> </a:t>
            </a:r>
            <a:r>
              <a:rPr lang="en-US" baseline="0" dirty="0" err="1" smtClean="0"/>
              <a:t>nhiều</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trên</a:t>
            </a:r>
            <a:r>
              <a:rPr lang="en-US" baseline="0" dirty="0" smtClean="0"/>
              <a:t> </a:t>
            </a:r>
            <a:r>
              <a:rPr lang="en-US" baseline="0" dirty="0" err="1" smtClean="0"/>
              <a:t>một</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đang</a:t>
            </a:r>
            <a:r>
              <a:rPr lang="en-US" baseline="0" dirty="0" smtClean="0"/>
              <a:t> </a:t>
            </a:r>
            <a:r>
              <a:rPr lang="en-US" baseline="0" dirty="0" err="1" smtClean="0"/>
              <a:t>dần</a:t>
            </a:r>
            <a:r>
              <a:rPr lang="en-US" baseline="0" dirty="0" smtClean="0"/>
              <a:t> </a:t>
            </a:r>
            <a:r>
              <a:rPr lang="en-US" baseline="0" dirty="0" err="1" smtClean="0"/>
              <a:t>mất</a:t>
            </a:r>
            <a:r>
              <a:rPr lang="en-US" baseline="0" dirty="0" smtClean="0"/>
              <a:t> </a:t>
            </a:r>
            <a:r>
              <a:rPr lang="en-US" baseline="0" dirty="0" err="1" smtClean="0"/>
              <a:t>đi</a:t>
            </a:r>
            <a:r>
              <a:rPr lang="en-US" baseline="0" dirty="0" smtClean="0"/>
              <a:t> </a:t>
            </a:r>
            <a:r>
              <a:rPr lang="en-US" baseline="0" dirty="0" err="1" smtClean="0"/>
              <a:t>lợi</a:t>
            </a:r>
            <a:r>
              <a:rPr lang="en-US" baseline="0" dirty="0" smtClean="0"/>
              <a:t> </a:t>
            </a:r>
            <a:r>
              <a:rPr lang="en-US" baseline="0" dirty="0" err="1" smtClean="0"/>
              <a:t>thế</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đang</a:t>
            </a:r>
            <a:r>
              <a:rPr lang="en-US" baseline="0" dirty="0" smtClean="0"/>
              <a:t> </a:t>
            </a:r>
            <a:r>
              <a:rPr lang="en-US" baseline="0" dirty="0" err="1" smtClean="0"/>
              <a:t>dần</a:t>
            </a:r>
            <a:r>
              <a:rPr lang="en-US" baseline="0" dirty="0" smtClean="0"/>
              <a:t> </a:t>
            </a:r>
            <a:r>
              <a:rPr lang="en-US" baseline="0" dirty="0" err="1" smtClean="0"/>
              <a:t>muốn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ở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a:t>
            </a:r>
            <a:r>
              <a:rPr lang="en-US" baseline="0" dirty="0" err="1" smtClean="0"/>
              <a:t>nào</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thống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nhiều</a:t>
            </a:r>
            <a:r>
              <a:rPr lang="en-US" sz="1200" kern="1200" dirty="0" smtClean="0">
                <a:solidFill>
                  <a:schemeClr val="tx1"/>
                </a:solidFill>
                <a:latin typeface="+mn-lt"/>
                <a:ea typeface="+mn-ea"/>
                <a:cs typeface="+mn-cs"/>
              </a:rPr>
              <a:t> platform </a:t>
            </a:r>
            <a:r>
              <a:rPr lang="en-US" sz="1200" kern="1200" dirty="0" err="1" smtClean="0">
                <a:solidFill>
                  <a:schemeClr val="tx1"/>
                </a:solidFill>
                <a:latin typeface="+mn-lt"/>
                <a:ea typeface="+mn-ea"/>
                <a:cs typeface="+mn-cs"/>
              </a:rPr>
              <a:t>khác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niệm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chắc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hẳn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khẩu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“Write once, Run anywhere”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Sun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Java.</a:t>
            </a:r>
            <a:endParaRPr lang="en-US" baseline="0" dirty="0" smtClean="0"/>
          </a:p>
          <a:p>
            <a:r>
              <a:rPr lang="en-US" baseline="0" dirty="0" err="1" smtClean="0"/>
              <a:t>Khái</a:t>
            </a:r>
            <a:r>
              <a:rPr lang="en-US" baseline="0" dirty="0" smtClean="0"/>
              <a:t> </a:t>
            </a:r>
            <a:r>
              <a:rPr lang="en-US" baseline="0" dirty="0" err="1" smtClean="0"/>
              <a:t>niệm</a:t>
            </a:r>
            <a:r>
              <a:rPr lang="en-US" baseline="0" dirty="0" smtClean="0"/>
              <a:t> </a:t>
            </a:r>
            <a:r>
              <a:rPr lang="en-US" baseline="0" dirty="0" err="1" smtClean="0"/>
              <a:t>đa</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a:t>
            </a:r>
          </a:p>
          <a:p>
            <a:r>
              <a:rPr lang="vi-VN" sz="1200" b="0" i="0" kern="1200" dirty="0" smtClean="0">
                <a:solidFill>
                  <a:schemeClr val="tx1"/>
                </a:solidFill>
                <a:latin typeface="+mn-lt"/>
                <a:ea typeface="+mn-ea"/>
                <a:cs typeface="+mn-cs"/>
              </a:rPr>
              <a:t>Trong công nghệ điện toán, </a:t>
            </a:r>
            <a:r>
              <a:rPr lang="vi-VN" sz="1200" b="1" i="0" kern="1200" dirty="0" smtClean="0">
                <a:solidFill>
                  <a:schemeClr val="tx1"/>
                </a:solidFill>
                <a:latin typeface="+mn-lt"/>
                <a:ea typeface="+mn-ea"/>
                <a:cs typeface="+mn-cs"/>
              </a:rPr>
              <a:t>đa nền tảng</a:t>
            </a:r>
            <a:r>
              <a:rPr lang="vi-VN" sz="1200" b="0" i="0" kern="1200" dirty="0" smtClean="0">
                <a:solidFill>
                  <a:schemeClr val="tx1"/>
                </a:solidFill>
                <a:latin typeface="+mn-lt"/>
                <a:ea typeface="+mn-ea"/>
                <a:cs typeface="+mn-cs"/>
              </a:rPr>
              <a:t> </a:t>
            </a:r>
            <a:r>
              <a:rPr lang="vi-VN" sz="1200" b="1" i="0" kern="1200" dirty="0" smtClean="0">
                <a:solidFill>
                  <a:schemeClr val="tx1"/>
                </a:solidFill>
                <a:latin typeface="+mn-lt"/>
                <a:ea typeface="+mn-ea"/>
                <a:cs typeface="+mn-cs"/>
              </a:rPr>
              <a:t>cross-platform</a:t>
            </a:r>
            <a:r>
              <a:rPr lang="vi-VN" sz="1200" b="0" i="0" kern="1200" dirty="0" smtClean="0">
                <a:solidFill>
                  <a:schemeClr val="tx1"/>
                </a:solidFill>
                <a:latin typeface="+mn-lt"/>
                <a:ea typeface="+mn-ea"/>
                <a:cs typeface="+mn-cs"/>
              </a:rPr>
              <a:t> hay </a:t>
            </a:r>
            <a:r>
              <a:rPr lang="vi-VN" sz="1200" b="1" i="0" kern="1200" dirty="0" smtClean="0">
                <a:solidFill>
                  <a:schemeClr val="tx1"/>
                </a:solidFill>
                <a:latin typeface="+mn-lt"/>
                <a:ea typeface="+mn-ea"/>
                <a:cs typeface="+mn-cs"/>
              </a:rPr>
              <a:t>multi-platform</a:t>
            </a:r>
            <a:r>
              <a:rPr lang="vi-VN" sz="1200" b="0" i="0" kern="1200" dirty="0" smtClean="0">
                <a:solidFill>
                  <a:schemeClr val="tx1"/>
                </a:solidFill>
                <a:latin typeface="+mn-lt"/>
                <a:ea typeface="+mn-ea"/>
                <a:cs typeface="+mn-cs"/>
              </a:rPr>
              <a:t>) là một thuật ngữ chỉ các </a:t>
            </a:r>
            <a:r>
              <a:rPr lang="vi-VN" sz="1200" b="0" i="0" u="none" strike="noStrike" kern="1200" dirty="0" smtClean="0">
                <a:solidFill>
                  <a:schemeClr val="tx1"/>
                </a:solidFill>
                <a:latin typeface="+mn-lt"/>
                <a:ea typeface="+mn-ea"/>
                <a:cs typeface="+mn-cs"/>
                <a:hlinkClick r:id="rId3" tooltip="Phần mềm máy tính"/>
              </a:rPr>
              <a:t>phần mềm máy tính</a:t>
            </a:r>
            <a:r>
              <a:rPr lang="vi-VN" sz="1200" b="0" i="0" kern="1200" dirty="0" smtClean="0">
                <a:solidFill>
                  <a:schemeClr val="tx1"/>
                </a:solidFill>
                <a:latin typeface="+mn-lt"/>
                <a:ea typeface="+mn-ea"/>
                <a:cs typeface="+mn-cs"/>
              </a:rPr>
              <a:t> hay các phương thức điện toán và các khái niệm được thực thi đầy đủ và vận hành cùng nhau trên nhiều </a:t>
            </a:r>
            <a:r>
              <a:rPr lang="vi-VN" sz="1200" b="0" i="0" u="none" strike="noStrike" kern="1200" dirty="0" smtClean="0">
                <a:solidFill>
                  <a:schemeClr val="tx1"/>
                </a:solidFill>
                <a:latin typeface="+mn-lt"/>
                <a:ea typeface="+mn-ea"/>
                <a:cs typeface="+mn-cs"/>
                <a:hlinkClick r:id="rId4" tooltip="Nền tảng máy tính (trang chưa được viết)"/>
              </a:rPr>
              <a:t>nền tảng máy tính</a:t>
            </a:r>
            <a:r>
              <a:rPr lang="vi-VN" sz="1200" b="0" i="0" u="none" strike="noStrike" kern="1200" baseline="30000" dirty="0" smtClean="0">
                <a:solidFill>
                  <a:schemeClr val="tx1"/>
                </a:solidFill>
                <a:latin typeface="+mn-lt"/>
                <a:ea typeface="+mn-ea"/>
                <a:cs typeface="+mn-cs"/>
                <a:hlinkClick r:id="rId5"/>
              </a:rPr>
              <a:t>[1][2]</a:t>
            </a:r>
            <a:r>
              <a:rPr lang="vi-VN" sz="1200" b="0" i="0" kern="1200" dirty="0" smtClean="0">
                <a:solidFill>
                  <a:schemeClr val="tx1"/>
                </a:solidFill>
                <a:latin typeface="+mn-lt"/>
                <a:ea typeface="+mn-ea"/>
                <a:cs typeface="+mn-cs"/>
              </a:rPr>
              <a:t>. Phần mềm đa nền tảng có thể được chia thành hai loại; một loại yêu cầu phải thiết kế hoặc biên dịch từng phiên bản cho mỗi nền tảng nó hỗ trợ; loại kia có thể chạy trực tiếp trên bất cứ nền tảng nào mà không cần sự chuẩn bị thêm đặc biệt nào - chẳng hạn như phần mềm được viết bằng một </a:t>
            </a:r>
            <a:r>
              <a:rPr lang="vi-VN" sz="1200" b="0" i="0" u="none" strike="noStrike" kern="1200" dirty="0" smtClean="0">
                <a:solidFill>
                  <a:schemeClr val="tx1"/>
                </a:solidFill>
                <a:latin typeface="+mn-lt"/>
                <a:ea typeface="+mn-ea"/>
                <a:cs typeface="+mn-cs"/>
                <a:hlinkClick r:id="rId6" tooltip="Ngôn ngữ thông dịch (trang chưa được viết)"/>
              </a:rPr>
              <a:t>ngôn ngữ thông dịch</a:t>
            </a:r>
            <a:r>
              <a:rPr lang="vi-VN" sz="1200" b="0" i="0" kern="1200" dirty="0" smtClean="0">
                <a:solidFill>
                  <a:schemeClr val="tx1"/>
                </a:solidFill>
                <a:latin typeface="+mn-lt"/>
                <a:ea typeface="+mn-ea"/>
                <a:cs typeface="+mn-cs"/>
              </a:rPr>
              <a:t> hay được biên dịch trước sang mã </a:t>
            </a:r>
            <a:r>
              <a:rPr lang="vi-VN" sz="1200" b="0" i="0" u="none" strike="noStrike" kern="1200" dirty="0" smtClean="0">
                <a:solidFill>
                  <a:schemeClr val="tx1"/>
                </a:solidFill>
                <a:latin typeface="+mn-lt"/>
                <a:ea typeface="+mn-ea"/>
                <a:cs typeface="+mn-cs"/>
                <a:hlinkClick r:id="rId7" tooltip="Bytecode (trang chưa được viết)"/>
              </a:rPr>
              <a:t>bytecode</a:t>
            </a:r>
            <a:r>
              <a:rPr lang="vi-VN" sz="1200" b="0" i="0" kern="1200" dirty="0" smtClean="0">
                <a:solidFill>
                  <a:schemeClr val="tx1"/>
                </a:solidFill>
                <a:latin typeface="+mn-lt"/>
                <a:ea typeface="+mn-ea"/>
                <a:cs typeface="+mn-cs"/>
              </a:rPr>
              <a:t> có khả năng di động bằng một trình thông dịch hay các gói run-time thường dùng hoặc là thành phần tiêu chuẩn trên mọi nền tảng.</a:t>
            </a:r>
            <a:endParaRPr lang="en-US" baseline="0" dirty="0" smtClean="0"/>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4"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5"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6"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7"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smtClean="0"/>
          </a:p>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smtClean="0"/>
          </a:p>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33</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dirty="0" smtClean="0">
                <a:solidFill>
                  <a:schemeClr val="bg1">
                    <a:lumMod val="95000"/>
                    <a:lumOff val="5000"/>
                  </a:schemeClr>
                </a:solidFill>
              </a:rPr>
              <a:t>Từ trang chính của </a:t>
            </a:r>
            <a:r>
              <a:rPr lang="vi-VN" sz="1200" dirty="0" smtClean="0">
                <a:solidFill>
                  <a:schemeClr val="bg1">
                    <a:lumMod val="95000"/>
                    <a:lumOff val="5000"/>
                  </a:schemeClr>
                </a:solidFill>
                <a:hlinkClick r:id="rId3"/>
              </a:rPr>
              <a:t>Appcelerator</a:t>
            </a:r>
            <a:r>
              <a:rPr lang="vi-VN" sz="1200" dirty="0" smtClean="0">
                <a:solidFill>
                  <a:schemeClr val="bg1">
                    <a:lumMod val="95000"/>
                    <a:lumOff val="5000"/>
                  </a:schemeClr>
                </a:solidFill>
              </a:rPr>
              <a:t>, chọn Developer =&gt; Get Titanium</a:t>
            </a:r>
          </a:p>
          <a:p>
            <a:pPr fontAlgn="base"/>
            <a:r>
              <a:rPr lang="vi-VN" sz="1200" dirty="0" smtClean="0">
                <a:solidFill>
                  <a:schemeClr val="bg1">
                    <a:lumMod val="95000"/>
                    <a:lumOff val="5000"/>
                  </a:schemeClr>
                </a:solidFill>
              </a:rPr>
              <a:t>Chọn phiên bản ứng với hệ điều hành bạn đang sử dụng để download, Tùy phiên bản, bộ cài đặt có kích thước khoảng 130-150MB</a:t>
            </a:r>
            <a:endParaRPr lang="en-US" sz="1200" dirty="0" smtClean="0">
              <a:solidFill>
                <a:schemeClr val="bg1">
                  <a:lumMod val="95000"/>
                  <a:lumOff val="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solidFill>
                  <a:schemeClr val="bg1">
                    <a:lumMod val="95000"/>
                    <a:lumOff val="5000"/>
                  </a:schemeClr>
                </a:solidFill>
              </a:rPr>
              <a:t>Các bước cài đặt Titanium Studio khác đơn giản và nhanh chóng, giống như hầu hết các installer khác. Trong quá trình cài đặt, có thể installer sẽ download thêm một số thành phần như Git, Node.js</a:t>
            </a:r>
            <a:endParaRPr lang="en-US" sz="1200" dirty="0" smtClean="0">
              <a:solidFill>
                <a:schemeClr val="bg1">
                  <a:lumMod val="95000"/>
                  <a:lumOff val="5000"/>
                </a:schemeClr>
              </a:solidFill>
            </a:endParaRPr>
          </a:p>
          <a:p>
            <a:r>
              <a:rPr lang="vi-VN" sz="1200" b="0" i="0" kern="1200" dirty="0" smtClean="0">
                <a:solidFill>
                  <a:schemeClr val="tx1"/>
                </a:solidFill>
                <a:latin typeface="+mn-lt"/>
                <a:ea typeface="+mn-ea"/>
                <a:cs typeface="+mn-cs"/>
              </a:rPr>
              <a:t>Git là một hệ thống </a:t>
            </a:r>
            <a:r>
              <a:rPr lang="vi-VN" sz="1200" b="0" i="0" u="none" strike="noStrike" kern="1200" dirty="0" smtClean="0">
                <a:solidFill>
                  <a:schemeClr val="tx1"/>
                </a:solidFill>
                <a:latin typeface="+mn-lt"/>
                <a:ea typeface="+mn-ea"/>
                <a:cs typeface="+mn-cs"/>
                <a:hlinkClick r:id="rId4" tooltip="programming:vcs"/>
              </a:rPr>
              <a:t>VCS</a:t>
            </a:r>
            <a:r>
              <a:rPr lang="vi-VN" sz="1200" b="0" i="0" kern="1200" dirty="0" smtClean="0">
                <a:solidFill>
                  <a:schemeClr val="tx1"/>
                </a:solidFill>
                <a:latin typeface="+mn-lt"/>
                <a:ea typeface="+mn-ea"/>
                <a:cs typeface="+mn-cs"/>
              </a:rPr>
              <a:t> (Version Control System) dùng để quản lý và kiểm tra các phiên bản mã nguồn khác nhau trong quá trình phát triển mã nguồn. Git là thế hệ mới nhất của các phần mềm này. </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dirty="0" smtClean="0">
                <a:solidFill>
                  <a:schemeClr val="tx1"/>
                </a:solidFill>
                <a:latin typeface="+mn-lt"/>
                <a:ea typeface="+mn-ea"/>
                <a:cs typeface="+mn-cs"/>
              </a:rPr>
              <a:t>Node.js là một mã nguồn mở, cross-platform runtime environment cho phía máy chủ và các ứng dụng mạng. Ứng dụng </a:t>
            </a:r>
            <a:r>
              <a:rPr lang="vi-VN" sz="1200" b="1" i="0" u="none" strike="noStrike" kern="1200" dirty="0" smtClean="0">
                <a:solidFill>
                  <a:schemeClr val="tx1"/>
                </a:solidFill>
                <a:latin typeface="+mn-lt"/>
                <a:ea typeface="+mn-ea"/>
                <a:cs typeface="+mn-cs"/>
                <a:hlinkClick r:id="rId5" tooltip="node.js"/>
              </a:rPr>
              <a:t>Node.js</a:t>
            </a:r>
            <a:r>
              <a:rPr lang="vi-VN" sz="1200" b="1" i="0" kern="1200" dirty="0" smtClean="0">
                <a:solidFill>
                  <a:schemeClr val="tx1"/>
                </a:solidFill>
                <a:latin typeface="+mn-lt"/>
                <a:ea typeface="+mn-ea"/>
                <a:cs typeface="+mn-cs"/>
              </a:rPr>
              <a:t> được viết bằng </a:t>
            </a:r>
            <a:r>
              <a:rPr lang="vi-VN" sz="1200" b="1" i="0" u="none" strike="noStrike" kern="1200" dirty="0" smtClean="0">
                <a:solidFill>
                  <a:schemeClr val="tx1"/>
                </a:solidFill>
                <a:latin typeface="+mn-lt"/>
                <a:ea typeface="+mn-ea"/>
                <a:cs typeface="+mn-cs"/>
                <a:hlinkClick r:id="rId6" tooltip="Hướng dẫn cách thêm mã Javascript của xTraffic.pep.vn vào website của bạn"/>
              </a:rPr>
              <a:t>JavaScript</a:t>
            </a:r>
            <a:r>
              <a:rPr lang="vi-VN" sz="1200" b="1" i="0" kern="1200" dirty="0" smtClean="0">
                <a:solidFill>
                  <a:schemeClr val="tx1"/>
                </a:solidFill>
                <a:latin typeface="+mn-lt"/>
                <a:ea typeface="+mn-ea"/>
                <a:cs typeface="+mn-cs"/>
              </a:rPr>
              <a:t>, và có thể hoạt động trên các hệ điều hành phổ biến như OS X, Microsoft Windows, Linux và FreeBSD</a:t>
            </a:r>
          </a:p>
          <a:p>
            <a:pPr fontAlgn="base"/>
            <a:r>
              <a:rPr lang="vi-VN" sz="1200" b="0" i="0" kern="1200" dirty="0" smtClean="0">
                <a:solidFill>
                  <a:schemeClr val="tx1"/>
                </a:solidFill>
                <a:latin typeface="+mn-lt"/>
                <a:ea typeface="+mn-ea"/>
                <a:cs typeface="+mn-cs"/>
              </a:rPr>
              <a:t>Đặc điểm nổi bật của Node.js là nó nhận và xử lý nhiều </a:t>
            </a:r>
            <a:r>
              <a:rPr lang="vi-VN" sz="1200" b="1" i="0" u="none" strike="noStrike" kern="1200" dirty="0" smtClean="0">
                <a:solidFill>
                  <a:schemeClr val="tx1"/>
                </a:solidFill>
                <a:latin typeface="+mn-lt"/>
                <a:ea typeface="+mn-ea"/>
                <a:cs typeface="+mn-cs"/>
                <a:hlinkClick r:id="rId7" tooltip="Nơi làm việc của tương lai : Kết nối, hợp tác, sáng tạo"/>
              </a:rPr>
              <a:t>kết nối</a:t>
            </a:r>
            <a:r>
              <a:rPr lang="vi-VN" sz="1200" b="0" i="0" kern="1200" dirty="0" smtClean="0">
                <a:solidFill>
                  <a:schemeClr val="tx1"/>
                </a:solidFill>
                <a:latin typeface="+mn-lt"/>
                <a:ea typeface="+mn-ea"/>
                <a:cs typeface="+mn-cs"/>
              </a:rPr>
              <a:t> chỉ với một single-thread. Điều này giúp hệ thống tốn ít RAM nhất và chạy nhanh nhất khi không phải tạo thread mới cho mỗi truy vấn giống PHP.</a:t>
            </a:r>
          </a:p>
          <a:p>
            <a:pPr fontAlgn="base"/>
            <a:r>
              <a:rPr lang="vi-VN" sz="1200" b="0" i="0" kern="1200" dirty="0" smtClean="0">
                <a:solidFill>
                  <a:schemeClr val="tx1"/>
                </a:solidFill>
                <a:latin typeface="+mn-lt"/>
                <a:ea typeface="+mn-ea"/>
                <a:cs typeface="+mn-cs"/>
              </a:rPr>
              <a:t>Ngoài ra, tận dụng ưu điểm non-blocking I/O của Javascript mà Node.js tận dụng tối đa tài nguyên của server mà không tạo ra độ trễ như PHP</a:t>
            </a:r>
          </a:p>
          <a:p>
            <a:pPr fontAlgn="base"/>
            <a:r>
              <a:rPr lang="vi-VN" sz="1200" b="0" i="0" kern="1200" dirty="0" smtClean="0">
                <a:solidFill>
                  <a:schemeClr val="tx1"/>
                </a:solidFill>
                <a:latin typeface="+mn-lt"/>
                <a:ea typeface="+mn-ea"/>
                <a:cs typeface="+mn-cs"/>
              </a:rPr>
              <a:t>Với sự ra đời của các ứng dụng di động &amp; HTML 5 nên Node.js rất hiệu quả khi xây dựng những ứng dụng thời gian thực (real-time applications) như ứng dụng chat, các dịch vụ mạng xã hội như Facebook, Twitter,…</a:t>
            </a:r>
          </a:p>
          <a:p>
            <a:endParaRPr lang="en-US" dirty="0" smtClean="0"/>
          </a:p>
          <a:p>
            <a:pPr fontAlgn="base"/>
            <a:r>
              <a:rPr lang="vi-VN" sz="1200" dirty="0" smtClean="0">
                <a:solidFill>
                  <a:schemeClr val="bg1">
                    <a:lumMod val="95000"/>
                    <a:lumOff val="5000"/>
                  </a:schemeClr>
                </a:solidFill>
              </a:rPr>
              <a:t>Lần đầu chạy, Titanium Studio sẽ hỏi bạn thư mục làm Workspace, là nơi sẽ chứa các project của bạn.</a:t>
            </a:r>
          </a:p>
          <a:p>
            <a:pPr fontAlgn="base"/>
            <a:r>
              <a:rPr lang="vi-VN" sz="1200" dirty="0" smtClean="0">
                <a:solidFill>
                  <a:schemeClr val="bg1">
                    <a:lumMod val="95000"/>
                    <a:lumOff val="5000"/>
                  </a:schemeClr>
                </a:solidFill>
              </a:rPr>
              <a:t>TS cũng yêu cầu bạn phải có nhập account trên Apcelerator network. Nếu chưa có, bạn có thể đăng ký account mới để sử dụng</a:t>
            </a:r>
            <a:endParaRPr lang="en-US" sz="1200" dirty="0" smtClean="0">
              <a:solidFill>
                <a:schemeClr val="bg1">
                  <a:lumMod val="95000"/>
                  <a:lumOff val="5000"/>
                </a:schemeClr>
              </a:solidFill>
            </a:endParaRPr>
          </a:p>
          <a:p>
            <a:pPr fontAlgn="base"/>
            <a:r>
              <a:rPr lang="vi-VN" sz="1200" b="0" i="0" kern="1200" dirty="0" smtClean="0">
                <a:solidFill>
                  <a:schemeClr val="tx1"/>
                </a:solidFill>
                <a:latin typeface="+mn-lt"/>
                <a:ea typeface="+mn-ea"/>
                <a:cs typeface="+mn-cs"/>
              </a:rPr>
              <a:t>Sau khi login, bạn sẽ vào dashboard của Titanium. Màn hình dashboard này cung cấp cho bạn các tab sau:</a:t>
            </a:r>
          </a:p>
          <a:p>
            <a:pPr fontAlgn="base"/>
            <a:r>
              <a:rPr lang="vi-VN" sz="1200" b="1" i="0" kern="1200" dirty="0" smtClean="0">
                <a:solidFill>
                  <a:schemeClr val="tx1"/>
                </a:solidFill>
                <a:latin typeface="+mn-lt"/>
                <a:ea typeface="+mn-ea"/>
                <a:cs typeface="+mn-cs"/>
              </a:rPr>
              <a:t>Get starte</a:t>
            </a:r>
            <a:r>
              <a:rPr lang="vi-VN" sz="1200" b="0" i="0" kern="1200" dirty="0" smtClean="0">
                <a:solidFill>
                  <a:schemeClr val="tx1"/>
                </a:solidFill>
                <a:latin typeface="+mn-lt"/>
                <a:ea typeface="+mn-ea"/>
                <a:cs typeface="+mn-cs"/>
              </a:rPr>
              <a:t>d: cấu hình các native SDK cho platform bạn muốn viết ứng dụng.</a:t>
            </a:r>
          </a:p>
          <a:p>
            <a:pPr fontAlgn="base"/>
            <a:r>
              <a:rPr lang="vi-VN" sz="1200" b="1" i="0" kern="1200" dirty="0" smtClean="0">
                <a:solidFill>
                  <a:schemeClr val="tx1"/>
                </a:solidFill>
                <a:latin typeface="+mn-lt"/>
                <a:ea typeface="+mn-ea"/>
                <a:cs typeface="+mn-cs"/>
              </a:rPr>
              <a:t>Learn</a:t>
            </a:r>
            <a:r>
              <a:rPr lang="vi-VN" sz="1200" b="0" i="0" kern="1200" dirty="0" smtClean="0">
                <a:solidFill>
                  <a:schemeClr val="tx1"/>
                </a:solidFill>
                <a:latin typeface="+mn-lt"/>
                <a:ea typeface="+mn-ea"/>
                <a:cs typeface="+mn-cs"/>
              </a:rPr>
              <a:t>: các tài nguyên học tập của Titanium platform như tài liệu API, các hướng dẫn, Q&amp;A, basic training videos…</a:t>
            </a:r>
          </a:p>
          <a:p>
            <a:pPr fontAlgn="base"/>
            <a:r>
              <a:rPr lang="vi-VN" sz="1200" b="1" i="0" kern="1200" dirty="0" smtClean="0">
                <a:solidFill>
                  <a:schemeClr val="tx1"/>
                </a:solidFill>
                <a:latin typeface="+mn-lt"/>
                <a:ea typeface="+mn-ea"/>
                <a:cs typeface="+mn-cs"/>
              </a:rPr>
              <a:t>Develop</a:t>
            </a:r>
            <a:r>
              <a:rPr lang="vi-VN" sz="1200" b="0" i="0" kern="1200" dirty="0" smtClean="0">
                <a:solidFill>
                  <a:schemeClr val="tx1"/>
                </a:solidFill>
                <a:latin typeface="+mn-lt"/>
                <a:ea typeface="+mn-ea"/>
                <a:cs typeface="+mn-cs"/>
              </a:rPr>
              <a:t>: bạn có thể import một số project mẫu đã hoàn chỉnh để tìm hiểu, hoặc tạo project mới từ một số template có sẵn</a:t>
            </a:r>
          </a:p>
          <a:p>
            <a:pPr fontAlgn="base"/>
            <a:r>
              <a:rPr lang="vi-VN" sz="1200" b="1" i="0" kern="1200" dirty="0" smtClean="0">
                <a:solidFill>
                  <a:schemeClr val="tx1"/>
                </a:solidFill>
                <a:latin typeface="+mn-lt"/>
                <a:ea typeface="+mn-ea"/>
                <a:cs typeface="+mn-cs"/>
              </a:rPr>
              <a:t>Marketplace</a:t>
            </a:r>
            <a:r>
              <a:rPr lang="vi-VN" sz="1200" b="0" i="0" kern="1200" dirty="0" smtClean="0">
                <a:solidFill>
                  <a:schemeClr val="tx1"/>
                </a:solidFill>
                <a:latin typeface="+mn-lt"/>
                <a:ea typeface="+mn-ea"/>
                <a:cs typeface="+mn-cs"/>
              </a:rPr>
              <a:t>: “chợ” ứng dụng của appcelerator. Ở đây bạn có thể tìm thấy các app hoàn chỉnh, template, modules, hay chỉ là những design elements, được cung cấp bởi các thành viên khác dưới dạng trả phí hay miễn phí. Sau này bạn cũng có thể đưa chính những app do mình viết lên trên market này</a:t>
            </a:r>
          </a:p>
          <a:p>
            <a:endParaRPr lang="en-US" dirty="0" smtClean="0"/>
          </a:p>
          <a:p>
            <a:pPr fontAlgn="base"/>
            <a:r>
              <a:rPr lang="vi-VN" sz="1200" dirty="0" smtClean="0">
                <a:solidFill>
                  <a:schemeClr val="bg1">
                    <a:lumMod val="95000"/>
                    <a:lumOff val="5000"/>
                  </a:schemeClr>
                </a:solidFill>
              </a:rPr>
              <a:t>Titanium Studio chỉ cung cấp IDE để bạn viết ứng dụng, còn muốn biên dịch sang platform nào (VD: Android hay iOS…) bạn phải có native SDK tương ứng.</a:t>
            </a:r>
          </a:p>
          <a:p>
            <a:pPr fontAlgn="base"/>
            <a:r>
              <a:rPr lang="vi-VN" sz="1200" dirty="0" smtClean="0">
                <a:solidFill>
                  <a:schemeClr val="bg1">
                    <a:lumMod val="95000"/>
                    <a:lumOff val="5000"/>
                  </a:schemeClr>
                </a:solidFill>
              </a:rPr>
              <a:t>Trong các bước tiếp theo tôi sẽ minh họa quá trình cài đặt android SDK. (Lưu ý: TS hỗ trợ cả Android, iOS, BlackBerry và Tizen, nhưng do tôi đang chạy trên Windows nên các bạn sẽ không thấy mục IOS được hiển thị ở đây)</a:t>
            </a:r>
          </a:p>
          <a:p>
            <a:pPr fontAlgn="base"/>
            <a:r>
              <a:rPr lang="vi-VN" sz="1200" dirty="0" smtClean="0">
                <a:solidFill>
                  <a:schemeClr val="bg1">
                    <a:lumMod val="95000"/>
                    <a:lumOff val="5000"/>
                  </a:schemeClr>
                </a:solidFill>
              </a:rPr>
              <a:t>Click vào SDK bạn muốn cài đặt, trong trường hợp này là Android SDK</a:t>
            </a:r>
          </a:p>
          <a:p>
            <a:r>
              <a:rPr lang="vi-VN" sz="1200" b="0" i="0" kern="1200" dirty="0" smtClean="0">
                <a:solidFill>
                  <a:schemeClr val="tx1"/>
                </a:solidFill>
                <a:latin typeface="+mn-lt"/>
                <a:ea typeface="+mn-ea"/>
                <a:cs typeface="+mn-cs"/>
              </a:rPr>
              <a:t>Một cửa sổ sẽ hiện để xác nhận SDK mà bạn đã chọn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Bạn có thể click vào nút settings để chọn thêm nhiều phiên bản SDK khác nhau, VD Android hiện nay có rất nhiều version: 4.0, 4.2, 4.3, 4.4… Check các phiên bản tương ứng mà bạn muốn phát triển và click Configure để tiếp tục</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Titanium Studio sẽ tự động download các SDK bạn đã chọn và cài đặt cho bạn</a:t>
            </a:r>
            <a:endParaRPr lang="en-US" sz="1200" b="0" i="0" kern="1200" dirty="0" smtClean="0">
              <a:solidFill>
                <a:schemeClr val="tx1"/>
              </a:solidFill>
              <a:latin typeface="+mn-lt"/>
              <a:ea typeface="+mn-ea"/>
              <a:cs typeface="+mn-cs"/>
            </a:endParaRPr>
          </a:p>
          <a:p>
            <a:r>
              <a:rPr lang="vi-VN" sz="1200" b="0" i="0" kern="1200" dirty="0" smtClean="0">
                <a:solidFill>
                  <a:schemeClr val="tx1"/>
                </a:solidFill>
                <a:latin typeface="+mn-lt"/>
                <a:ea typeface="+mn-ea"/>
                <a:cs typeface="+mn-cs"/>
              </a:rPr>
              <a:t>Quá trình cài đặt thành công, mọi thứ đã sẵn sàng để bạn có thể bắt tay vào tìm hiểu project đầu tiên</a:t>
            </a:r>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34</a:t>
            </a:fld>
            <a:endParaRPr lang="en-US"/>
          </a:p>
        </p:txBody>
      </p:sp>
    </p:spTree>
    <p:extLst>
      <p:ext uri="{BB962C8B-B14F-4D97-AF65-F5344CB8AC3E}">
        <p14:creationId xmlns="" xmlns:p14="http://schemas.microsoft.com/office/powerpoint/2010/main" val="2066775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vi-VN" b="0" dirty="0" smtClean="0"/>
              <a:t/>
            </a:r>
            <a:br>
              <a:rPr lang="vi-VN" b="0" dirty="0" smtClean="0"/>
            </a:br>
            <a:r>
              <a:rPr lang="vi-VN" sz="1200" b="1" i="0" u="none" strike="noStrike" kern="1200" dirty="0" smtClean="0">
                <a:solidFill>
                  <a:schemeClr val="tx1"/>
                </a:solidFill>
                <a:latin typeface="+mn-lt"/>
                <a:ea typeface="+mn-ea"/>
                <a:cs typeface="+mn-cs"/>
              </a:rPr>
              <a:t>My-Menu là phần một ứng dụng trên smart-phone được tích hợp chung với phần mềm Quản Lý Quán Cafe dùng để thay thế cho hệ thống các menu hiện tại nhằm tiết kiệm thời gian, chi phí cho người sử dụng.</a:t>
            </a:r>
            <a:endParaRPr lang="vi-VN" b="0" dirty="0" smtClean="0"/>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vi-VN" sz="1200" b="1" i="0" u="none" strike="noStrike" kern="1200" dirty="0" smtClean="0">
                <a:solidFill>
                  <a:schemeClr val="tx1"/>
                </a:solidFill>
                <a:latin typeface="+mn-lt"/>
                <a:ea typeface="+mn-ea"/>
                <a:cs typeface="+mn-cs"/>
              </a:rPr>
              <a:t>Phần mềm quản lý My-Menu tại mỗi bàn sẽ được dán QRCode, khách hàng có thể sử dụng Smart-phone truy cập wifi của quán quét QRCode đó bằng ứng dụng My-menu để vào hệ thống thực đơn điện tử</a:t>
            </a:r>
            <a:endParaRPr lang="en-US" sz="1200" b="1" i="0" u="none" strike="noStrike" kern="1200" dirty="0" smtClean="0">
              <a:solidFill>
                <a:schemeClr val="tx1"/>
              </a:solidFill>
              <a:latin typeface="+mn-lt"/>
              <a:ea typeface="+mn-ea"/>
              <a:cs typeface="+mn-cs"/>
            </a:endParaRPr>
          </a:p>
          <a:p>
            <a:pPr rtl="0"/>
            <a:r>
              <a:rPr lang="vi-VN" sz="1200" b="1" i="0" u="none" strike="noStrike" kern="1200" dirty="0" smtClean="0">
                <a:solidFill>
                  <a:schemeClr val="tx1"/>
                </a:solidFill>
                <a:latin typeface="+mn-lt"/>
                <a:ea typeface="+mn-ea"/>
                <a:cs typeface="+mn-cs"/>
              </a:rPr>
              <a:t>khách hàng:</a:t>
            </a:r>
            <a:endParaRPr lang="vi-VN" b="0" dirty="0" smtClean="0"/>
          </a:p>
          <a:p>
            <a:pPr rtl="0"/>
            <a:r>
              <a:rPr lang="vi-VN" b="0" dirty="0" smtClean="0"/>
              <a:t/>
            </a:r>
            <a:br>
              <a:rPr lang="vi-VN" b="0" dirty="0" smtClean="0"/>
            </a:br>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vi-VN" sz="1200" b="0" i="0" u="none" strike="noStrike" kern="1200" dirty="0" smtClean="0">
                <a:solidFill>
                  <a:schemeClr val="tx1"/>
                </a:solidFill>
                <a:latin typeface="+mn-lt"/>
                <a:ea typeface="+mn-ea"/>
                <a:cs typeface="+mn-cs"/>
              </a:rPr>
              <a:t>* Có thể lưu điểm làm thành viên VIP của quán.</a:t>
            </a:r>
            <a:endParaRPr lang="vi-VN" b="0" dirty="0" smtClean="0"/>
          </a:p>
          <a:p>
            <a:pPr rtl="0"/>
            <a:r>
              <a:rPr lang="vi-VN" sz="1200" b="0" i="0" u="none" strike="noStrike" kern="1200" dirty="0" smtClean="0">
                <a:solidFill>
                  <a:schemeClr val="tx1"/>
                </a:solidFill>
                <a:latin typeface="+mn-lt"/>
                <a:ea typeface="+mn-ea"/>
                <a:cs typeface="+mn-cs"/>
              </a:rPr>
              <a:t>* Có thể Biết được hóa đơn thanh toán của mình và có thể thanh toán ngay lập tức.</a:t>
            </a:r>
            <a:endParaRPr lang="vi-VN" b="0" dirty="0" smtClean="0"/>
          </a:p>
          <a:p>
            <a:pPr rtl="0"/>
            <a:r>
              <a:rPr lang="vi-VN" sz="1200" b="0" i="0" u="none" strike="noStrike" kern="1200" dirty="0" smtClean="0">
                <a:solidFill>
                  <a:schemeClr val="tx1"/>
                </a:solidFill>
                <a:latin typeface="+mn-lt"/>
                <a:ea typeface="+mn-ea"/>
                <a:cs typeface="+mn-cs"/>
              </a:rPr>
              <a:t>* Có thể Check in ngay tại quán bằng Facebook.</a:t>
            </a:r>
            <a:endParaRPr lang="vi-VN" b="0" dirty="0" smtClean="0"/>
          </a:p>
          <a:p>
            <a:pPr rtl="0"/>
            <a:r>
              <a:rPr lang="vi-VN" sz="1200" b="0" i="0" u="none" strike="noStrike" kern="1200" dirty="0" smtClean="0">
                <a:solidFill>
                  <a:schemeClr val="tx1"/>
                </a:solidFill>
                <a:latin typeface="+mn-lt"/>
                <a:ea typeface="+mn-ea"/>
                <a:cs typeface="+mn-cs"/>
              </a:rPr>
              <a:t>* Có thể ý kiến về quán.</a:t>
            </a:r>
            <a:endParaRPr lang="vi-VN" b="0" dirty="0" smtClean="0"/>
          </a:p>
          <a:p>
            <a:pPr rtl="0"/>
            <a:r>
              <a:rPr lang="vi-VN" sz="1200" b="0" i="0" u="none" strike="noStrike" kern="1200" dirty="0" smtClean="0">
                <a:solidFill>
                  <a:schemeClr val="tx1"/>
                </a:solidFill>
                <a:latin typeface="+mn-lt"/>
                <a:ea typeface="+mn-ea"/>
                <a:cs typeface="+mn-cs"/>
              </a:rPr>
              <a:t>* Có thể có thêm những yêu cầu riêng.</a:t>
            </a:r>
            <a:endParaRPr lang="vi-VN" b="0" dirty="0" smtClean="0"/>
          </a:p>
          <a:p>
            <a:pPr rtl="0"/>
            <a:r>
              <a:rPr lang="vi-VN" sz="1200" b="1" i="0" u="none" strike="noStrike" kern="1200" dirty="0" smtClean="0">
                <a:solidFill>
                  <a:schemeClr val="tx1"/>
                </a:solidFill>
                <a:latin typeface="+mn-lt"/>
                <a:ea typeface="+mn-ea"/>
                <a:cs typeface="+mn-cs"/>
              </a:rPr>
              <a:t>chủ quán:</a:t>
            </a:r>
            <a:endParaRPr lang="vi-VN" b="0" dirty="0" smtClean="0"/>
          </a:p>
          <a:p>
            <a:pPr rtl="0"/>
            <a:r>
              <a:rPr lang="vi-VN" sz="1200" b="0" i="0" u="none" strike="noStrike" kern="1200" dirty="0" smtClean="0">
                <a:solidFill>
                  <a:schemeClr val="tx1"/>
                </a:solidFill>
                <a:latin typeface="+mn-lt"/>
                <a:ea typeface="+mn-ea"/>
                <a:cs typeface="+mn-cs"/>
              </a:rPr>
              <a:t>* Có thể điều chỉnh menu ( món ăn , giá cả v.vv ) và cập nhật ngay vào thời điểm đó</a:t>
            </a:r>
            <a:endParaRPr lang="vi-VN" b="0" dirty="0" smtClean="0"/>
          </a:p>
          <a:p>
            <a:pPr rtl="0"/>
            <a:r>
              <a:rPr lang="vi-VN" sz="1200" b="0" i="0" u="none" strike="noStrike" kern="1200" dirty="0" smtClean="0">
                <a:solidFill>
                  <a:schemeClr val="tx1"/>
                </a:solidFill>
                <a:latin typeface="+mn-lt"/>
                <a:ea typeface="+mn-ea"/>
                <a:cs typeface="+mn-cs"/>
              </a:rPr>
              <a:t>* Nhận lệnh từ nhân viên phục vụ.</a:t>
            </a:r>
            <a:endParaRPr lang="vi-VN" b="0" dirty="0" smtClean="0"/>
          </a:p>
          <a:p>
            <a:pPr rtl="0"/>
            <a:r>
              <a:rPr lang="vi-VN" sz="1200" b="0" i="0" u="none" strike="noStrike" kern="1200" dirty="0" smtClean="0">
                <a:solidFill>
                  <a:schemeClr val="tx1"/>
                </a:solidFill>
                <a:latin typeface="+mn-lt"/>
                <a:ea typeface="+mn-ea"/>
                <a:cs typeface="+mn-cs"/>
              </a:rPr>
              <a:t>* Xử lý yêu cầu của nhân viên phục vụ/khách hàng.</a:t>
            </a:r>
            <a:endParaRPr lang="vi-VN" b="0" dirty="0" smtClean="0"/>
          </a:p>
          <a:p>
            <a:pPr rtl="0"/>
            <a:r>
              <a:rPr lang="vi-VN" sz="1200" b="0" i="0" u="none" strike="noStrike" kern="1200" dirty="0" smtClean="0">
                <a:solidFill>
                  <a:schemeClr val="tx1"/>
                </a:solidFill>
                <a:latin typeface="+mn-lt"/>
                <a:ea typeface="+mn-ea"/>
                <a:cs typeface="+mn-cs"/>
              </a:rPr>
              <a:t>* Thông báo cho nhân viên phục vụ.</a:t>
            </a:r>
            <a:endParaRPr lang="vi-VN" b="0" dirty="0" smtClean="0"/>
          </a:p>
          <a:p>
            <a:pPr rtl="0"/>
            <a:r>
              <a:rPr lang="vi-VN" sz="1200" b="0" i="0" u="none" strike="noStrike" kern="1200" dirty="0" smtClean="0">
                <a:solidFill>
                  <a:schemeClr val="tx1"/>
                </a:solidFill>
                <a:latin typeface="+mn-lt"/>
                <a:ea typeface="+mn-ea"/>
                <a:cs typeface="+mn-cs"/>
              </a:rPr>
              <a:t>* Tiếp nhận ý kiến của khách hàng 1 cách tự nhiên nhất ?</a:t>
            </a:r>
            <a:endParaRPr lang="vi-VN" b="0" dirty="0" smtClean="0"/>
          </a:p>
          <a:p>
            <a:pPr rtl="0"/>
            <a:r>
              <a:rPr lang="vi-VN" sz="1200" b="0" i="0" u="none" strike="noStrike" kern="1200" dirty="0" smtClean="0">
                <a:solidFill>
                  <a:schemeClr val="tx1"/>
                </a:solidFill>
                <a:latin typeface="+mn-lt"/>
                <a:ea typeface="+mn-ea"/>
                <a:cs typeface="+mn-cs"/>
              </a:rPr>
              <a:t>* Và sẽ có 1 hệ thống quản lý quán Cafe như các ứng dụng khác</a:t>
            </a:r>
            <a:endParaRPr lang="vi-VN" b="0" dirty="0" smtClean="0"/>
          </a:p>
          <a:p>
            <a:pPr rtl="0"/>
            <a:r>
              <a:rPr lang="vi-VN" b="0" dirty="0" smtClean="0"/>
              <a:t/>
            </a:r>
            <a:br>
              <a:rPr lang="vi-VN" b="0" dirty="0" smtClean="0"/>
            </a:b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vi-VN" sz="1200" b="1" i="0" u="none" strike="noStrike" kern="1200" dirty="0" smtClean="0">
                <a:solidFill>
                  <a:schemeClr val="tx1"/>
                </a:solidFill>
                <a:latin typeface="+mn-lt"/>
                <a:ea typeface="+mn-ea"/>
                <a:cs typeface="+mn-cs"/>
              </a:rPr>
              <a:t>Ưu điểm : </a:t>
            </a:r>
            <a:endParaRPr lang="vi-VN" b="0" dirty="0" smtClean="0"/>
          </a:p>
          <a:p>
            <a:pPr rtl="0"/>
            <a:r>
              <a:rPr lang="vi-VN" sz="1200" b="1" i="0" u="none" strike="noStrike" kern="1200" dirty="0" smtClean="0">
                <a:solidFill>
                  <a:schemeClr val="tx1"/>
                </a:solidFill>
                <a:latin typeface="+mn-lt"/>
                <a:ea typeface="+mn-ea"/>
                <a:cs typeface="+mn-cs"/>
              </a:rPr>
              <a:t>- chạy trên hầu hết các smart-phone (android,ios,windowphone)</a:t>
            </a:r>
            <a:endParaRPr lang="vi-VN" b="0" dirty="0" smtClean="0"/>
          </a:p>
          <a:p>
            <a:pPr rtl="0" fontAlgn="base"/>
            <a:r>
              <a:rPr lang="vi-VN" sz="1200" b="1" i="0" u="none" strike="noStrike" kern="1200" dirty="0" smtClean="0">
                <a:solidFill>
                  <a:schemeClr val="tx1"/>
                </a:solidFill>
                <a:latin typeface="+mn-lt"/>
                <a:ea typeface="+mn-ea"/>
                <a:cs typeface="+mn-cs"/>
              </a:rPr>
              <a:t>Tiết kiệm thời gian</a:t>
            </a:r>
          </a:p>
          <a:p>
            <a:pPr rtl="0" fontAlgn="base"/>
            <a:r>
              <a:rPr lang="vi-VN" sz="1200" b="1" i="0" u="none" strike="noStrike" kern="1200" dirty="0" smtClean="0">
                <a:solidFill>
                  <a:schemeClr val="tx1"/>
                </a:solidFill>
                <a:latin typeface="+mn-lt"/>
                <a:ea typeface="+mn-ea"/>
                <a:cs typeface="+mn-cs"/>
              </a:rPr>
              <a:t>Tiết kiệm chi phí</a:t>
            </a:r>
          </a:p>
          <a:p>
            <a:pPr rtl="0" fontAlgn="base"/>
            <a:r>
              <a:rPr lang="vi-VN" sz="1200" b="1" i="0" u="none" strike="noStrike" kern="1200" dirty="0" smtClean="0">
                <a:solidFill>
                  <a:schemeClr val="tx1"/>
                </a:solidFill>
                <a:latin typeface="+mn-lt"/>
                <a:ea typeface="+mn-ea"/>
                <a:cs typeface="+mn-cs"/>
              </a:rPr>
              <a:t>Hoạt động ngay cả khi mất internet</a:t>
            </a:r>
          </a:p>
          <a:p>
            <a:pPr rtl="0" fontAlgn="base"/>
            <a:r>
              <a:rPr lang="vi-VN" sz="1200" b="1" i="0" u="none" strike="noStrike" kern="1200" dirty="0" smtClean="0">
                <a:solidFill>
                  <a:schemeClr val="tx1"/>
                </a:solidFill>
                <a:latin typeface="+mn-lt"/>
                <a:ea typeface="+mn-ea"/>
                <a:cs typeface="+mn-cs"/>
              </a:rPr>
              <a:t>Là 1 hình thức mới nên sẽ thu hút được nhiều khách hàng hơn</a:t>
            </a:r>
          </a:p>
          <a:p>
            <a:pPr rtl="0"/>
            <a:r>
              <a:rPr lang="vi-VN" sz="1200" b="1" i="0" u="none" strike="noStrike" kern="1200" dirty="0" smtClean="0">
                <a:solidFill>
                  <a:schemeClr val="tx1"/>
                </a:solidFill>
                <a:latin typeface="+mn-lt"/>
                <a:ea typeface="+mn-ea"/>
                <a:cs typeface="+mn-cs"/>
              </a:rPr>
              <a:t>Khuyết điểm : </a:t>
            </a:r>
            <a:endParaRPr lang="vi-VN" b="0" dirty="0" smtClean="0"/>
          </a:p>
          <a:p>
            <a:pPr rtl="0"/>
            <a:r>
              <a:rPr lang="vi-VN" sz="1200" b="1" i="0" u="none" strike="noStrike" kern="1200" dirty="0" smtClean="0">
                <a:solidFill>
                  <a:schemeClr val="tx1"/>
                </a:solidFill>
                <a:latin typeface="+mn-lt"/>
                <a:ea typeface="+mn-ea"/>
                <a:cs typeface="+mn-cs"/>
              </a:rPr>
              <a:t>- Không thể sử dụng nếu ko có smart phone</a:t>
            </a:r>
            <a:endParaRPr lang="vi-VN" b="0" dirty="0" smtClean="0"/>
          </a:p>
          <a:p>
            <a:pPr rtl="0"/>
            <a:r>
              <a:rPr lang="vi-VN" sz="1200" b="1" i="0" u="none" strike="noStrike" kern="1200" dirty="0" smtClean="0">
                <a:solidFill>
                  <a:schemeClr val="tx1"/>
                </a:solidFill>
                <a:latin typeface="+mn-lt"/>
                <a:ea typeface="+mn-ea"/>
                <a:cs typeface="+mn-cs"/>
              </a:rPr>
              <a:t>- Những khách hàng khó tính </a:t>
            </a:r>
            <a:endParaRPr lang="vi-VN"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Infographic</a:t>
            </a:r>
            <a:r>
              <a:rPr lang="en-US" baseline="0" dirty="0" smtClean="0"/>
              <a:t> </a:t>
            </a:r>
            <a:r>
              <a:rPr lang="en-US" baseline="0" dirty="0" err="1" smtClean="0"/>
              <a:t>bởi</a:t>
            </a:r>
            <a:r>
              <a:rPr lang="en-US" baseline="0" dirty="0" smtClean="0"/>
              <a:t> http://windybook.com/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6</a:t>
            </a:fld>
            <a:endParaRPr lang="en-US"/>
          </a:p>
        </p:txBody>
      </p:sp>
    </p:spTree>
    <p:extLst>
      <p:ext uri="{BB962C8B-B14F-4D97-AF65-F5344CB8AC3E}">
        <p14:creationId xmlns="" xmlns:p14="http://schemas.microsoft.com/office/powerpoint/2010/main" val="3448679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vi-VN" sz="1200" b="1" i="0" u="none" strike="noStrike" kern="1200" dirty="0" smtClean="0">
                <a:solidFill>
                  <a:schemeClr val="tx1"/>
                </a:solidFill>
                <a:latin typeface="+mn-lt"/>
                <a:ea typeface="+mn-ea"/>
                <a:cs typeface="+mn-cs"/>
              </a:rPr>
              <a:t>Ưu điểm : </a:t>
            </a:r>
            <a:endParaRPr lang="vi-VN" b="0" dirty="0" smtClean="0"/>
          </a:p>
          <a:p>
            <a:pPr rtl="0"/>
            <a:r>
              <a:rPr lang="vi-VN" sz="1200" b="1" i="0" u="none" strike="noStrike" kern="1200" dirty="0" smtClean="0">
                <a:solidFill>
                  <a:schemeClr val="tx1"/>
                </a:solidFill>
                <a:latin typeface="+mn-lt"/>
                <a:ea typeface="+mn-ea"/>
                <a:cs typeface="+mn-cs"/>
              </a:rPr>
              <a:t>- chạy trên hầu hết các smart-phone (android,ios,windowphone)</a:t>
            </a:r>
            <a:endParaRPr lang="vi-VN" b="0" dirty="0" smtClean="0"/>
          </a:p>
          <a:p>
            <a:pPr rtl="0" fontAlgn="base"/>
            <a:r>
              <a:rPr lang="vi-VN" sz="1200" b="1" i="0" u="none" strike="noStrike" kern="1200" dirty="0" smtClean="0">
                <a:solidFill>
                  <a:schemeClr val="tx1"/>
                </a:solidFill>
                <a:latin typeface="+mn-lt"/>
                <a:ea typeface="+mn-ea"/>
                <a:cs typeface="+mn-cs"/>
              </a:rPr>
              <a:t>Tiết kiệm thời gian</a:t>
            </a:r>
          </a:p>
          <a:p>
            <a:pPr rtl="0" fontAlgn="base"/>
            <a:r>
              <a:rPr lang="vi-VN" sz="1200" b="1" i="0" u="none" strike="noStrike" kern="1200" dirty="0" smtClean="0">
                <a:solidFill>
                  <a:schemeClr val="tx1"/>
                </a:solidFill>
                <a:latin typeface="+mn-lt"/>
                <a:ea typeface="+mn-ea"/>
                <a:cs typeface="+mn-cs"/>
              </a:rPr>
              <a:t>Tiết kiệm chi phí</a:t>
            </a:r>
          </a:p>
          <a:p>
            <a:pPr rtl="0" fontAlgn="base"/>
            <a:r>
              <a:rPr lang="vi-VN" sz="1200" b="1" i="0" u="none" strike="noStrike" kern="1200" dirty="0" smtClean="0">
                <a:solidFill>
                  <a:schemeClr val="tx1"/>
                </a:solidFill>
                <a:latin typeface="+mn-lt"/>
                <a:ea typeface="+mn-ea"/>
                <a:cs typeface="+mn-cs"/>
              </a:rPr>
              <a:t>Hoạt động ngay cả khi mất internet</a:t>
            </a:r>
          </a:p>
          <a:p>
            <a:pPr rtl="0" fontAlgn="base"/>
            <a:r>
              <a:rPr lang="vi-VN" sz="1200" b="1" i="0" u="none" strike="noStrike" kern="1200" dirty="0" smtClean="0">
                <a:solidFill>
                  <a:schemeClr val="tx1"/>
                </a:solidFill>
                <a:latin typeface="+mn-lt"/>
                <a:ea typeface="+mn-ea"/>
                <a:cs typeface="+mn-cs"/>
              </a:rPr>
              <a:t>Là 1 hình thức mới nên sẽ thu hút được nhiều khách hàng hơn</a:t>
            </a:r>
          </a:p>
          <a:p>
            <a:pPr rtl="0"/>
            <a:r>
              <a:rPr lang="vi-VN" sz="1200" b="1" i="0" u="none" strike="noStrike" kern="1200" dirty="0" smtClean="0">
                <a:solidFill>
                  <a:schemeClr val="tx1"/>
                </a:solidFill>
                <a:latin typeface="+mn-lt"/>
                <a:ea typeface="+mn-ea"/>
                <a:cs typeface="+mn-cs"/>
              </a:rPr>
              <a:t>Khuyết điểm : </a:t>
            </a:r>
            <a:endParaRPr lang="vi-VN" b="0" dirty="0" smtClean="0"/>
          </a:p>
          <a:p>
            <a:pPr rtl="0"/>
            <a:r>
              <a:rPr lang="vi-VN" sz="1200" b="1" i="0" u="none" strike="noStrike" kern="1200" dirty="0" smtClean="0">
                <a:solidFill>
                  <a:schemeClr val="tx1"/>
                </a:solidFill>
                <a:latin typeface="+mn-lt"/>
                <a:ea typeface="+mn-ea"/>
                <a:cs typeface="+mn-cs"/>
              </a:rPr>
              <a:t>- Không thể sử dụng nếu ko có smart phone</a:t>
            </a:r>
            <a:endParaRPr lang="vi-VN" b="0" dirty="0" smtClean="0"/>
          </a:p>
          <a:p>
            <a:pPr rtl="0"/>
            <a:r>
              <a:rPr lang="vi-VN" sz="1200" b="1" i="0" u="none" strike="noStrike" kern="1200" dirty="0" smtClean="0">
                <a:solidFill>
                  <a:schemeClr val="tx1"/>
                </a:solidFill>
                <a:latin typeface="+mn-lt"/>
                <a:ea typeface="+mn-ea"/>
                <a:cs typeface="+mn-cs"/>
              </a:rPr>
              <a:t>- Những khách hàng khó tính </a:t>
            </a:r>
            <a:endParaRPr lang="vi-VN"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Song </a:t>
            </a:r>
            <a:r>
              <a:rPr lang="en-US" dirty="0" err="1" smtClean="0"/>
              <a:t>song</a:t>
            </a:r>
            <a:r>
              <a:rPr lang="en-US" dirty="0" smtClean="0"/>
              <a:t> </a:t>
            </a:r>
            <a:r>
              <a:rPr lang="en-US" dirty="0" err="1" smtClean="0"/>
              <a:t>đó</a:t>
            </a:r>
            <a:r>
              <a:rPr lang="en-US" dirty="0" smtClean="0"/>
              <a: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sự</a:t>
            </a:r>
            <a:r>
              <a:rPr lang="en-US" baseline="0" dirty="0" smtClean="0"/>
              <a:t> </a:t>
            </a:r>
            <a:r>
              <a:rPr lang="en-US" baseline="0" dirty="0" err="1" smtClean="0"/>
              <a:t>cạnh</a:t>
            </a:r>
            <a:r>
              <a:rPr lang="en-US" baseline="0" dirty="0" smtClean="0"/>
              <a:t> </a:t>
            </a:r>
            <a:r>
              <a:rPr lang="en-US" baseline="0" dirty="0" err="1" smtClean="0"/>
              <a:t>tranh</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nhà</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giới</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với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những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bộ</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sdk</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dấu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ấn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riêng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mình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trong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mảnh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trường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đầy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béo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bở</a:t>
            </a:r>
            <a:r>
              <a:rPr lang="en-US"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SDK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code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mọi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Lúc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duy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Nổi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nay </a:t>
            </a:r>
            <a:r>
              <a:rPr lang="en-US" sz="1200" kern="1200" dirty="0" err="1" smtClean="0">
                <a:solidFill>
                  <a:schemeClr val="tx1"/>
                </a:solidFill>
                <a:latin typeface="+mn-lt"/>
                <a:ea typeface="+mn-ea"/>
                <a:cs typeface="+mn-cs"/>
              </a:rPr>
              <a:t>có</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thể</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kể</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đến</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Corona SDK –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game, hay </a:t>
            </a:r>
            <a:r>
              <a:rPr lang="en-US" sz="1200" kern="1200" dirty="0" err="1" smtClean="0">
                <a:solidFill>
                  <a:schemeClr val="tx1"/>
                </a:solidFill>
                <a:latin typeface="+mn-lt"/>
                <a:ea typeface="+mn-ea"/>
                <a:cs typeface="+mn-cs"/>
              </a:rPr>
              <a:t>cuộc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đối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đầu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giữa</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PhoneGap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tiếp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Phone Gap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nghĩ</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fail ) base </a:t>
            </a:r>
            <a:r>
              <a:rPr lang="en-US" sz="1200" kern="1200" dirty="0" err="1" smtClean="0">
                <a:solidFill>
                  <a:schemeClr val="tx1"/>
                </a:solidFill>
                <a:latin typeface="+mn-lt"/>
                <a:ea typeface="+mn-ea"/>
                <a:cs typeface="+mn-cs"/>
              </a:rPr>
              <a:t>trên</a:t>
            </a:r>
            <a:r>
              <a:rPr lang="en-US" sz="1200" kern="1200" dirty="0" smtClean="0">
                <a:solidFill>
                  <a:schemeClr val="tx1"/>
                </a:solidFill>
                <a:latin typeface="+mn-lt"/>
                <a:ea typeface="+mn-ea"/>
                <a:cs typeface="+mn-cs"/>
              </a:rPr>
              <a:t> HTML5.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dẻo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HTML 5, </a:t>
            </a:r>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Desktop, </a:t>
            </a:r>
            <a:r>
              <a:rPr lang="en-US" sz="1200" kern="1200" dirty="0" err="1" smtClean="0">
                <a:solidFill>
                  <a:schemeClr val="tx1"/>
                </a:solidFill>
                <a:latin typeface="+mn-lt"/>
                <a:ea typeface="+mn-ea"/>
                <a:cs typeface="+mn-cs"/>
              </a:rPr>
              <a:t>còn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lên</a:t>
            </a:r>
            <a:r>
              <a:rPr lang="en-US" sz="1200" kern="1200" dirty="0" smtClean="0">
                <a:solidFill>
                  <a:schemeClr val="tx1"/>
                </a:solidFill>
                <a:latin typeface="+mn-lt"/>
                <a:ea typeface="+mn-ea"/>
                <a:cs typeface="+mn-cs"/>
              </a:rPr>
              <a:t> Smart Phone,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yếu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ổn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định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thì</a:t>
            </a:r>
            <a:r>
              <a:rPr lang="en-US" sz="1200" kern="1200" dirty="0" smtClean="0">
                <a:solidFill>
                  <a:schemeClr val="tx1"/>
                </a:solidFill>
                <a:latin typeface="+mn-lt"/>
                <a:ea typeface="+mn-ea"/>
                <a:cs typeface="+mn-cs"/>
              </a:rPr>
              <a:t> HTML 5 </a:t>
            </a:r>
            <a:r>
              <a:rPr lang="en-US" sz="1200" kern="1200" dirty="0" err="1" smtClean="0">
                <a:solidFill>
                  <a:schemeClr val="tx1"/>
                </a:solidFill>
                <a:latin typeface="+mn-lt"/>
                <a:ea typeface="+mn-ea"/>
                <a:cs typeface="+mn-cs"/>
              </a:rPr>
              <a:t>chạy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chậm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chịu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bỏ</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hiểu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app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Titanium SDK. Titanium SDK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startup </a:t>
            </a:r>
            <a:r>
              <a:rPr lang="en-US" sz="1200" kern="1200" dirty="0" err="1" smtClean="0">
                <a:solidFill>
                  <a:schemeClr val="tx1"/>
                </a:solidFill>
                <a:latin typeface="+mn-lt"/>
                <a:ea typeface="+mn-ea"/>
                <a:cs typeface="+mn-cs"/>
              </a:rPr>
              <a:t>rất</a:t>
            </a:r>
            <a:r>
              <a:rPr lang="en-US" sz="1200" kern="1200" dirty="0" smtClean="0">
                <a:solidFill>
                  <a:schemeClr val="tx1"/>
                </a:solidFill>
                <a:latin typeface="+mn-lt"/>
                <a:ea typeface="+mn-ea"/>
                <a:cs typeface="+mn-cs"/>
              </a:rPr>
              <a:t> hot ở Silicon Valley.</a:t>
            </a:r>
          </a:p>
          <a:p>
            <a:r>
              <a:rPr lang="en-US" sz="1200" kern="1200" dirty="0" err="1" smtClean="0">
                <a:solidFill>
                  <a:schemeClr val="tx1"/>
                </a:solidFill>
                <a:latin typeface="+mn-lt"/>
                <a:ea typeface="+mn-ea"/>
                <a:cs typeface="+mn-cs"/>
              </a:rPr>
              <a:t>Nhưng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tôi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nghĩa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dùng</a:t>
            </a:r>
            <a:r>
              <a:rPr lang="en-US" sz="1200" kern="1200" dirty="0" smtClean="0">
                <a:solidFill>
                  <a:schemeClr val="tx1"/>
                </a:solidFill>
                <a:latin typeface="+mn-lt"/>
                <a:ea typeface="+mn-ea"/>
                <a:cs typeface="+mn-cs"/>
              </a:rPr>
              <a:t> phone gap </a:t>
            </a:r>
            <a:r>
              <a:rPr lang="en-US" sz="1200" kern="1200" dirty="0" err="1" smtClean="0">
                <a:solidFill>
                  <a:schemeClr val="tx1"/>
                </a:solidFill>
                <a:latin typeface="+mn-lt"/>
                <a:ea typeface="+mn-ea"/>
                <a:cs typeface="+mn-cs"/>
              </a:rPr>
              <a:t>bởi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mọi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mặt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riêng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tập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trung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a:t>
            </a:r>
            <a:endParaRPr lang="en-US" dirty="0" smtClean="0"/>
          </a:p>
          <a:p>
            <a:r>
              <a:rPr lang="en-US" dirty="0" smtClean="0"/>
              <a:t>Source: http://www.amlcode.com/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8</a:t>
            </a:fld>
            <a:endParaRPr lang="en-US"/>
          </a:p>
        </p:txBody>
      </p:sp>
    </p:spTree>
    <p:extLst>
      <p:ext uri="{BB962C8B-B14F-4D97-AF65-F5344CB8AC3E}">
        <p14:creationId xmlns="" xmlns:p14="http://schemas.microsoft.com/office/powerpoint/2010/main" val="304493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titanium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gì</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framework </a:t>
            </a:r>
            <a:r>
              <a:rPr lang="en-US" sz="1200" kern="1200" dirty="0" err="1" smtClean="0">
                <a:solidFill>
                  <a:schemeClr val="tx1"/>
                </a:solidFill>
                <a:latin typeface="+mn-lt"/>
                <a:ea typeface="+mn-ea"/>
                <a:cs typeface="+mn-cs"/>
              </a:rPr>
              <a:t>mã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nguồn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mở</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phép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xây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hầu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nền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tảng</a:t>
            </a:r>
            <a:r>
              <a:rPr lang="en-US" sz="1200" kern="1200" dirty="0" smtClean="0">
                <a:solidFill>
                  <a:schemeClr val="tx1"/>
                </a:solidFill>
                <a:latin typeface="+mn-lt"/>
                <a:ea typeface="+mn-ea"/>
                <a:cs typeface="+mn-cs"/>
              </a:rPr>
              <a:t> mobile </a:t>
            </a:r>
            <a:r>
              <a:rPr lang="en-US" sz="1200" kern="1200" dirty="0" err="1" smtClean="0">
                <a:solidFill>
                  <a:schemeClr val="tx1"/>
                </a:solidFill>
                <a:latin typeface="+mn-lt"/>
                <a:ea typeface="+mn-ea"/>
                <a:cs typeface="+mn-cs"/>
              </a:rPr>
              <a:t>phổ</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nay:</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iOS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iPhone</a:t>
            </a:r>
            <a:r>
              <a:rPr lang="en-US" sz="1200" kern="1200" dirty="0" smtClean="0">
                <a:solidFill>
                  <a:schemeClr val="tx1"/>
                </a:solidFill>
                <a:latin typeface="+mn-lt"/>
                <a:ea typeface="+mn-ea"/>
                <a:cs typeface="+mn-cs"/>
              </a:rPr>
              <a:t>, iPod Touch, </a:t>
            </a:r>
            <a:r>
              <a:rPr lang="en-US" sz="1200" kern="1200" dirty="0" err="1" smtClean="0">
                <a:solidFill>
                  <a:schemeClr val="tx1"/>
                </a:solidFill>
                <a:latin typeface="+mn-lt"/>
                <a:ea typeface="+mn-ea"/>
                <a:cs typeface="+mn-cs"/>
              </a:rPr>
              <a:t>iPad</a:t>
            </a:r>
            <a:r>
              <a:rPr lang="en-US" sz="1200" kern="1200" dirty="0" smtClean="0">
                <a:solidFill>
                  <a:schemeClr val="tx1"/>
                </a:solidFill>
                <a:latin typeface="+mn-lt"/>
                <a:ea typeface="+mn-ea"/>
                <a:cs typeface="+mn-cs"/>
              </a:rPr>
              <a:t>)</a:t>
            </a:r>
          </a:p>
          <a:p>
            <a:pPr fontAlgn="base"/>
            <a:r>
              <a:rPr lang="en-US" sz="1200" kern="1200" dirty="0" smtClean="0">
                <a:solidFill>
                  <a:schemeClr val="tx1"/>
                </a:solidFill>
                <a:latin typeface="+mn-lt"/>
                <a:ea typeface="+mn-ea"/>
                <a:cs typeface="+mn-cs"/>
              </a:rPr>
              <a:t>. Android (phone &amp; tablet)</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Mobileweb</a:t>
            </a:r>
            <a:endParaRPr lang="en-US" sz="1200" kern="1200" dirty="0" smtClean="0">
              <a:solidFill>
                <a:schemeClr val="tx1"/>
              </a:solidFill>
              <a:latin typeface="+mn-lt"/>
              <a:ea typeface="+mn-ea"/>
              <a:cs typeface="+mn-cs"/>
            </a:endParaRPr>
          </a:p>
          <a:p>
            <a:pPr fontAlgn="base"/>
            <a:r>
              <a:rPr lang="en-US" sz="1200" kern="1200" dirty="0" smtClean="0">
                <a:solidFill>
                  <a:schemeClr val="tx1"/>
                </a:solidFill>
                <a:latin typeface="+mn-lt"/>
                <a:ea typeface="+mn-ea"/>
                <a:cs typeface="+mn-cs"/>
              </a:rPr>
              <a:t>. Blackberry 10</a:t>
            </a:r>
          </a:p>
          <a:p>
            <a:pPr fontAlgn="base"/>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Tizen</a:t>
            </a:r>
            <a:endParaRPr lang="en-US" sz="1200" kern="1200" dirty="0" smtClean="0">
              <a:solidFill>
                <a:schemeClr val="tx1"/>
              </a:solidFill>
              <a:latin typeface="+mn-lt"/>
              <a:ea typeface="+mn-ea"/>
              <a:cs typeface="+mn-cs"/>
            </a:endParaRPr>
          </a:p>
          <a:p>
            <a:pPr fontAlgn="base"/>
            <a:r>
              <a:rPr lang="en-US" sz="1200" kern="1200" dirty="0" smtClean="0">
                <a:solidFill>
                  <a:schemeClr val="tx1"/>
                </a:solidFill>
                <a:latin typeface="+mn-lt"/>
                <a:ea typeface="+mn-ea"/>
                <a:cs typeface="+mn-cs"/>
              </a:rPr>
              <a:t>. Windows 8 </a:t>
            </a:r>
            <a:r>
              <a:rPr lang="en-US" sz="1200" kern="1200" dirty="0" err="1" smtClean="0">
                <a:solidFill>
                  <a:schemeClr val="tx1"/>
                </a:solidFill>
                <a:latin typeface="+mn-lt"/>
                <a:ea typeface="+mn-ea"/>
                <a:cs typeface="+mn-cs"/>
              </a:rPr>
              <a:t>cũng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nằm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TI.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Microsoft </a:t>
            </a:r>
            <a:r>
              <a:rPr lang="en-US" sz="1200" kern="1200" dirty="0" err="1" smtClean="0">
                <a:solidFill>
                  <a:schemeClr val="tx1"/>
                </a:solidFill>
                <a:latin typeface="+mn-lt"/>
                <a:ea typeface="+mn-ea"/>
                <a:cs typeface="+mn-cs"/>
              </a:rPr>
              <a:t>mua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nghệ</a:t>
            </a:r>
            <a:r>
              <a:rPr lang="en-US" sz="1200" kern="1200" dirty="0" smtClean="0">
                <a:solidFill>
                  <a:schemeClr val="tx1"/>
                </a:solidFill>
                <a:latin typeface="+mn-lt"/>
                <a:ea typeface="+mn-ea"/>
                <a:cs typeface="+mn-cs"/>
              </a:rPr>
              <a:t> web (HTML, CSS, JS)</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Vậy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lớn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mạnh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tita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lâu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hành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8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năm</a:t>
            </a:r>
            <a:r>
              <a:rPr lang="en-US" sz="1200" kern="1200" dirty="0" smtClean="0">
                <a:solidFill>
                  <a:schemeClr val="tx1"/>
                </a:solidFill>
                <a:latin typeface="+mn-lt"/>
                <a:ea typeface="+mn-ea"/>
                <a:cs typeface="+mn-cs"/>
              </a:rPr>
              <a:t> 2007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135 </a:t>
            </a:r>
            <a:r>
              <a:rPr lang="en-US" sz="1200" kern="1200" dirty="0" err="1" smtClean="0">
                <a:solidFill>
                  <a:schemeClr val="tx1"/>
                </a:solidFill>
                <a:latin typeface="+mn-lt"/>
                <a:ea typeface="+mn-ea"/>
                <a:cs typeface="+mn-cs"/>
              </a:rPr>
              <a:t>nhân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viên</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Source:</a:t>
            </a:r>
            <a:r>
              <a:rPr lang="en-US" baseline="0" dirty="0" smtClean="0"/>
              <a:t> appcelerator.com</a:t>
            </a:r>
            <a:endParaRPr lang="en-US" dirty="0"/>
          </a:p>
        </p:txBody>
      </p:sp>
      <p:sp>
        <p:nvSpPr>
          <p:cNvPr id="4" name="Slide Number Placeholder 3"/>
          <p:cNvSpPr>
            <a:spLocks noGrp="1"/>
          </p:cNvSpPr>
          <p:nvPr>
            <p:ph type="sldNum" sz="quarter" idx="10"/>
          </p:nvPr>
        </p:nvSpPr>
        <p:spPr/>
        <p:txBody>
          <a:bodyPr/>
          <a:lstStyle/>
          <a:p>
            <a:fld id="{E9B3A4A6-801A-4B77-96AA-499C440FA151}" type="slidenum">
              <a:rPr lang="en-US" smtClean="0"/>
              <a:pPr/>
              <a:t>11</a:t>
            </a:fld>
            <a:endParaRPr lang="en-US"/>
          </a:p>
        </p:txBody>
      </p:sp>
    </p:spTree>
    <p:extLst>
      <p:ext uri="{BB962C8B-B14F-4D97-AF65-F5344CB8AC3E}">
        <p14:creationId xmlns="" xmlns:p14="http://schemas.microsoft.com/office/powerpoint/2010/main" val="415749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65F950A0-37DE-4701-AEBE-CF19A00F3A83}" type="datetimeFigureOut">
              <a:rPr lang="en-US" smtClean="0"/>
              <a:pPr/>
              <a:t>07/03/2015</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1FD3302A-E8EB-48A5-A424-90BFE9E226C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5F950A0-37DE-4701-AEBE-CF19A00F3A83}" type="datetimeFigureOut">
              <a:rPr lang="en-US" smtClean="0"/>
              <a:pPr/>
              <a:t>07/03/2015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5F950A0-37DE-4701-AEBE-CF19A00F3A83}" type="datetimeFigureOut">
              <a:rPr lang="en-US" smtClean="0"/>
              <a:pPr/>
              <a:t>07/03/2015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65F950A0-37DE-4701-AEBE-CF19A00F3A83}" type="datetimeFigureOut">
              <a:rPr lang="en-US" smtClean="0"/>
              <a:pPr/>
              <a:t>07/03/2015</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65F950A0-37DE-4701-AEBE-CF19A00F3A83}" type="datetimeFigureOut">
              <a:rPr lang="en-US" smtClean="0"/>
              <a:pPr/>
              <a:t>07/03/2015</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1FD3302A-E8EB-48A5-A424-90BFE9E226CC}"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65F950A0-37DE-4701-AEBE-CF19A00F3A83}" type="datetimeFigureOut">
              <a:rPr lang="en-US" smtClean="0"/>
              <a:pPr/>
              <a:t>07/03/2015</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1FD3302A-E8EB-48A5-A424-90BFE9E226C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65F950A0-37DE-4701-AEBE-CF19A00F3A83}" type="datetimeFigureOut">
              <a:rPr lang="en-US" smtClean="0"/>
              <a:pPr/>
              <a:t>07/03/2015</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5F950A0-37DE-4701-AEBE-CF19A00F3A83}" type="datetimeFigureOut">
              <a:rPr lang="en-US" smtClean="0"/>
              <a:pPr/>
              <a:t>07/03/2015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3302A-E8EB-48A5-A424-90BFE9E226C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65F950A0-37DE-4701-AEBE-CF19A00F3A83}" type="datetimeFigureOut">
              <a:rPr lang="en-US" smtClean="0"/>
              <a:pPr/>
              <a:t>07/03/2015</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1FD3302A-E8EB-48A5-A424-90BFE9E226C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65F950A0-37DE-4701-AEBE-CF19A00F3A83}" type="datetimeFigureOut">
              <a:rPr lang="en-US" smtClean="0"/>
              <a:pPr/>
              <a:t>07/03/2015</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65F950A0-37DE-4701-AEBE-CF19A00F3A83}" type="datetimeFigureOut">
              <a:rPr lang="en-US" smtClean="0"/>
              <a:pPr/>
              <a:t>07/03/2015</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1FD3302A-E8EB-48A5-A424-90BFE9E226C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65F950A0-37DE-4701-AEBE-CF19A00F3A83}" type="datetimeFigureOut">
              <a:rPr lang="en-US" smtClean="0"/>
              <a:pPr/>
              <a:t>07/03/2015</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1FD3302A-E8EB-48A5-A424-90BFE9E226C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8.png"/><Relationship Id="rId4" Type="http://schemas.openxmlformats.org/officeDocument/2006/relationships/image" Target="../media/image37.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file:///C:\Users\DELL\Google%20Drive\CLBHT_Appcelerator%20Titanium_2\T&#224;i%20li&#7879;u\Demo.mp4" TargetMode="External"/><Relationship Id="rId6" Type="http://schemas.openxmlformats.org/officeDocument/2006/relationships/image" Target="../media/image64.png"/><Relationship Id="rId5" Type="http://schemas.openxmlformats.org/officeDocument/2006/relationships/image" Target="../media/image52.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ELL\Desktop\2.png"/>
          <p:cNvPicPr>
            <a:picLocks noChangeAspect="1" noChangeArrowheads="1"/>
          </p:cNvPicPr>
          <p:nvPr/>
        </p:nvPicPr>
        <p:blipFill>
          <a:blip r:embed="rId2" cstate="print"/>
          <a:srcRect/>
          <a:stretch>
            <a:fillRect/>
          </a:stretch>
        </p:blipFill>
        <p:spPr bwMode="auto">
          <a:xfrm>
            <a:off x="0" y="0"/>
            <a:ext cx="9146979" cy="6858000"/>
          </a:xfrm>
          <a:prstGeom prst="rect">
            <a:avLst/>
          </a:prstGeom>
          <a:noFill/>
        </p:spPr>
      </p:pic>
      <p:sp>
        <p:nvSpPr>
          <p:cNvPr id="2" name="Title 1"/>
          <p:cNvSpPr>
            <a:spLocks noGrp="1"/>
          </p:cNvSpPr>
          <p:nvPr>
            <p:ph type="ctrTitle"/>
          </p:nvPr>
        </p:nvSpPr>
        <p:spPr>
          <a:xfrm>
            <a:off x="304800" y="2286000"/>
            <a:ext cx="8062912" cy="1981200"/>
          </a:xfrm>
        </p:spPr>
        <p:txBody>
          <a:bodyPr>
            <a:normAutofit fontScale="90000"/>
          </a:bodyPr>
          <a:lstStyle/>
          <a:p>
            <a:pPr algn="ctr"/>
            <a:r>
              <a:rPr lang="en-US" dirty="0" err="1" smtClean="0">
                <a:latin typeface="Arial" pitchFamily="34" charset="0"/>
                <a:cs typeface="Arial" pitchFamily="34" charset="0"/>
              </a:rPr>
              <a:t>Appcelerator</a:t>
            </a:r>
            <a:r>
              <a:rPr lang="en-US" dirty="0" smtClean="0">
                <a:latin typeface="Arial" pitchFamily="34" charset="0"/>
                <a:cs typeface="Arial" pitchFamily="34" charset="0"/>
              </a:rPr>
              <a:t> Titanium:</a:t>
            </a:r>
            <a:br>
              <a:rPr lang="en-US" dirty="0" smtClean="0">
                <a:latin typeface="Arial" pitchFamily="34" charset="0"/>
                <a:cs typeface="Arial" pitchFamily="34" charset="0"/>
              </a:rPr>
            </a:br>
            <a:r>
              <a:rPr lang="en-US" dirty="0" smtClean="0">
                <a:latin typeface="Arial" pitchFamily="34" charset="0"/>
                <a:cs typeface="Arial" pitchFamily="34" charset="0"/>
              </a:rPr>
              <a:t> </a:t>
            </a:r>
            <a:r>
              <a:rPr lang="en-US" dirty="0" err="1" smtClean="0">
                <a:latin typeface="Arial" pitchFamily="34" charset="0"/>
                <a:cs typeface="Arial" pitchFamily="34" charset="0"/>
              </a:rPr>
              <a:t>Nghiên</a:t>
            </a:r>
            <a:r>
              <a:rPr lang="en-US" dirty="0" smtClean="0">
                <a:latin typeface="Arial" pitchFamily="34" charset="0"/>
                <a:cs typeface="Arial" pitchFamily="34" charset="0"/>
              </a:rPr>
              <a:t> </a:t>
            </a:r>
            <a:r>
              <a:rPr lang="en-US" dirty="0" err="1" smtClean="0">
                <a:latin typeface="Arial" pitchFamily="34" charset="0"/>
                <a:cs typeface="Arial" pitchFamily="34" charset="0"/>
              </a:rPr>
              <a:t>cứu</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dirty="0" err="1" smtClean="0">
                <a:latin typeface="Arial" pitchFamily="34" charset="0"/>
                <a:cs typeface="Arial" pitchFamily="34" charset="0"/>
              </a:rPr>
              <a:t>ứng</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điện</a:t>
            </a:r>
            <a:r>
              <a:rPr lang="en-US" dirty="0" smtClean="0">
                <a:latin typeface="Arial" pitchFamily="34" charset="0"/>
                <a:cs typeface="Arial" pitchFamily="34" charset="0"/>
              </a:rPr>
              <a:t> </a:t>
            </a:r>
            <a:r>
              <a:rPr lang="en-US" dirty="0" err="1" smtClean="0">
                <a:latin typeface="Arial" pitchFamily="34" charset="0"/>
                <a:cs typeface="Arial" pitchFamily="34" charset="0"/>
              </a:rPr>
              <a:t>thoại</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Hobo Std" pitchFamily="34" charset="0"/>
            </a:endParaRPr>
          </a:p>
        </p:txBody>
      </p:sp>
      <p:sp>
        <p:nvSpPr>
          <p:cNvPr id="3" name="Subtitle 2"/>
          <p:cNvSpPr>
            <a:spLocks noGrp="1"/>
          </p:cNvSpPr>
          <p:nvPr>
            <p:ph type="subTitle" idx="1"/>
          </p:nvPr>
        </p:nvSpPr>
        <p:spPr>
          <a:xfrm>
            <a:off x="609600" y="4572000"/>
            <a:ext cx="8062912" cy="1752600"/>
          </a:xfrm>
        </p:spPr>
        <p:txBody>
          <a:bodyPr>
            <a:normAutofit fontScale="92500" lnSpcReduction="10000"/>
          </a:bodyPr>
          <a:lstStyle/>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Trần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Tuấn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Anh</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Nguyễn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Anh</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Thi</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Nguyễn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Tấn</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Dương</a:t>
            </a:r>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Cô</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Lê</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Thị</a:t>
            </a:r>
            <a:r>
              <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Minh Loan</a:t>
            </a:r>
          </a:p>
          <a:p>
            <a:endParaRPr lang="en-US" b="1" dirty="0" smtClean="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b="1" dirty="0">
              <a:solidFill>
                <a:schemeClr val="bg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C:\Users\DELL\Desktop\unnamed.jpg"/>
          <p:cNvPicPr>
            <a:picLocks noChangeAspect="1" noChangeArrowheads="1"/>
          </p:cNvPicPr>
          <p:nvPr/>
        </p:nvPicPr>
        <p:blipFill>
          <a:blip r:embed="rId3" cstate="print"/>
          <a:srcRect/>
          <a:stretch>
            <a:fillRect/>
          </a:stretch>
        </p:blipFill>
        <p:spPr bwMode="auto">
          <a:xfrm>
            <a:off x="0" y="0"/>
            <a:ext cx="9144000" cy="6858000"/>
          </a:xfrm>
          <a:prstGeom prst="rect">
            <a:avLst/>
          </a:prstGeom>
          <a:solidFill>
            <a:schemeClr val="tx1"/>
          </a:solidFill>
          <a:ln>
            <a:solidFill>
              <a:schemeClr val="tx1"/>
            </a:solidFill>
          </a:ln>
        </p:spPr>
      </p:pic>
      <p:sp>
        <p:nvSpPr>
          <p:cNvPr id="6" name="Rectangle 5"/>
          <p:cNvSpPr/>
          <p:nvPr/>
        </p:nvSpPr>
        <p:spPr>
          <a:xfrm>
            <a:off x="457200" y="4648200"/>
            <a:ext cx="3810000" cy="2209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4724400"/>
            <a:ext cx="1143000" cy="15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 y="4876800"/>
            <a:ext cx="1143000" cy="15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4419600"/>
            <a:ext cx="29718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05200" y="4800600"/>
            <a:ext cx="1981200" cy="1295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Lịch</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lgn="ctr">
              <a:buNone/>
            </a:pPr>
            <a:r>
              <a:rPr lang="en-US" dirty="0" err="1" smtClean="0">
                <a:solidFill>
                  <a:schemeClr val="accent6"/>
                </a:solidFill>
                <a:latin typeface="Times New Roman" pitchFamily="18" charset="0"/>
                <a:cs typeface="Times New Roman" pitchFamily="18" charset="0"/>
              </a:rPr>
              <a:t>Thành</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lập</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năm</a:t>
            </a:r>
            <a:r>
              <a:rPr lang="en-US" dirty="0" smtClean="0">
                <a:solidFill>
                  <a:schemeClr val="accent6"/>
                </a:solidFill>
                <a:latin typeface="Times New Roman" pitchFamily="18" charset="0"/>
                <a:cs typeface="Times New Roman" pitchFamily="18" charset="0"/>
              </a:rPr>
              <a:t> </a:t>
            </a:r>
            <a:r>
              <a:rPr lang="en-US" b="1" dirty="0" smtClean="0">
                <a:solidFill>
                  <a:schemeClr val="accent6">
                    <a:lumMod val="50000"/>
                  </a:schemeClr>
                </a:solidFill>
                <a:latin typeface="Times New Roman" pitchFamily="18" charset="0"/>
                <a:cs typeface="Times New Roman" pitchFamily="18" charset="0"/>
              </a:rPr>
              <a:t>2007</a:t>
            </a:r>
          </a:p>
          <a:p>
            <a:pPr algn="ctr">
              <a:buNone/>
            </a:pPr>
            <a:endParaRPr lang="en-US" b="1" dirty="0" smtClean="0">
              <a:solidFill>
                <a:schemeClr val="accent6"/>
              </a:solidFill>
              <a:latin typeface="Times New Roman" pitchFamily="18" charset="0"/>
              <a:cs typeface="Times New Roman" pitchFamily="18" charset="0"/>
            </a:endParaRPr>
          </a:p>
          <a:p>
            <a:pPr algn="ctr">
              <a:buNone/>
            </a:pPr>
            <a:r>
              <a:rPr lang="en-US" b="1" dirty="0" smtClean="0">
                <a:solidFill>
                  <a:srgbClr val="343B44"/>
                </a:solidFill>
                <a:latin typeface="Times New Roman" pitchFamily="18" charset="0"/>
                <a:cs typeface="Times New Roman" pitchFamily="18" charset="0"/>
              </a:rPr>
              <a:t>135</a:t>
            </a:r>
            <a:r>
              <a:rPr lang="en-US" b="1"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Nhân</a:t>
            </a:r>
            <a:r>
              <a:rPr lang="en-US" dirty="0" smtClean="0">
                <a:solidFill>
                  <a:schemeClr val="accent6"/>
                </a:solidFill>
                <a:latin typeface="Times New Roman" pitchFamily="18" charset="0"/>
                <a:cs typeface="Times New Roman" pitchFamily="18" charset="0"/>
              </a:rPr>
              <a:t> </a:t>
            </a:r>
            <a:r>
              <a:rPr lang="en-US" dirty="0" err="1" smtClean="0">
                <a:solidFill>
                  <a:schemeClr val="accent6"/>
                </a:solidFill>
                <a:latin typeface="Times New Roman" pitchFamily="18" charset="0"/>
                <a:cs typeface="Times New Roman" pitchFamily="18" charset="0"/>
              </a:rPr>
              <a:t>viên</a:t>
            </a:r>
            <a:endParaRPr lang="en-US" dirty="0" smtClean="0">
              <a:solidFill>
                <a:schemeClr val="accent6"/>
              </a:solidFill>
              <a:latin typeface="Times New Roman" pitchFamily="18" charset="0"/>
              <a:cs typeface="Times New Roman" pitchFamily="18" charset="0"/>
            </a:endParaRPr>
          </a:p>
          <a:p>
            <a:pPr algn="ctr">
              <a:buNone/>
            </a:pPr>
            <a:endParaRPr lang="en-US" b="1" dirty="0" smtClean="0">
              <a:solidFill>
                <a:schemeClr val="accent6"/>
              </a:solidFill>
              <a:latin typeface="Times New Roman" pitchFamily="18" charset="0"/>
              <a:cs typeface="Times New Roman" pitchFamily="18" charset="0"/>
            </a:endParaRPr>
          </a:p>
          <a:p>
            <a:pPr algn="ctr">
              <a:buNone/>
            </a:pPr>
            <a:r>
              <a:rPr lang="en-US" b="1" dirty="0" err="1" smtClean="0">
                <a:solidFill>
                  <a:srgbClr val="2F383E"/>
                </a:solidFill>
                <a:latin typeface="Times New Roman" pitchFamily="18" charset="0"/>
                <a:cs typeface="Times New Roman" pitchFamily="18" charset="0"/>
              </a:rPr>
              <a:t>Trụ</a:t>
            </a:r>
            <a:r>
              <a:rPr lang="en-US" b="1" dirty="0" smtClean="0">
                <a:solidFill>
                  <a:srgbClr val="2F383E"/>
                </a:solidFill>
                <a:latin typeface="Times New Roman" pitchFamily="18" charset="0"/>
                <a:cs typeface="Times New Roman" pitchFamily="18" charset="0"/>
              </a:rPr>
              <a:t> </a:t>
            </a:r>
            <a:r>
              <a:rPr lang="en-US" b="1" dirty="0" err="1" smtClean="0">
                <a:solidFill>
                  <a:srgbClr val="2F383E"/>
                </a:solidFill>
                <a:latin typeface="Times New Roman" pitchFamily="18" charset="0"/>
                <a:cs typeface="Times New Roman" pitchFamily="18" charset="0"/>
              </a:rPr>
              <a:t>sở</a:t>
            </a:r>
            <a:r>
              <a:rPr lang="en-US" dirty="0" smtClean="0">
                <a:solidFill>
                  <a:schemeClr val="accent6"/>
                </a:solidFill>
                <a:latin typeface="Times New Roman" pitchFamily="18" charset="0"/>
                <a:cs typeface="Times New Roman" pitchFamily="18" charset="0"/>
              </a:rPr>
              <a:t>, London, Tokyo, Beijing</a:t>
            </a:r>
          </a:p>
          <a:p>
            <a:pPr algn="ctr">
              <a:buNone/>
            </a:pPr>
            <a:endParaRPr lang="en-US" b="1" dirty="0" smtClean="0">
              <a:solidFill>
                <a:schemeClr val="accent6"/>
              </a:solidFill>
              <a:latin typeface="Times New Roman" pitchFamily="18" charset="0"/>
              <a:cs typeface="Times New Roman" pitchFamily="18" charset="0"/>
            </a:endParaRPr>
          </a:p>
          <a:p>
            <a:pPr algn="ctr">
              <a:buNone/>
            </a:pPr>
            <a:endParaRPr lang="en-US" dirty="0" smtClean="0">
              <a:solidFill>
                <a:schemeClr val="accent6"/>
              </a:solidFill>
              <a:latin typeface="Times New Roman" pitchFamily="18" charset="0"/>
              <a:cs typeface="Times New Roman" pitchFamily="18" charset="0"/>
            </a:endParaRPr>
          </a:p>
          <a:p>
            <a:pPr algn="ctr">
              <a:buNone/>
            </a:pPr>
            <a:r>
              <a:rPr lang="en-US" b="1" dirty="0" smtClean="0">
                <a:solidFill>
                  <a:srgbClr val="2F383E"/>
                </a:solidFill>
                <a:latin typeface="Times New Roman" pitchFamily="18" charset="0"/>
                <a:cs typeface="Times New Roman" pitchFamily="18" charset="0"/>
              </a:rPr>
              <a:t>Mobile Awards </a:t>
            </a:r>
          </a:p>
          <a:p>
            <a:pPr algn="ctr">
              <a:buNone/>
            </a:pPr>
            <a:endParaRPr lang="en-US" dirty="0" smtClean="0">
              <a:solidFill>
                <a:schemeClr val="accent6"/>
              </a:solidFill>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pic>
        <p:nvPicPr>
          <p:cNvPr id="5" name="Picture 6" descr="Gartner_logo.png"/>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bwMode="auto">
          <a:xfrm>
            <a:off x="1447800" y="5029200"/>
            <a:ext cx="1264868" cy="287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gsma_winner_2012_stacked.png"/>
          <p:cNvPicPr>
            <a:picLocks noChangeAspect="1"/>
          </p:cNvPicPr>
          <p:nvPr/>
        </p:nvPicPr>
        <p:blipFill rotWithShape="1">
          <a:blip r:embed="rId5" cstate="screen">
            <a:extLst>
              <a:ext uri="{28A0092B-C50C-407E-A947-70E740481C1C}">
                <a14:useLocalDpi xmlns="" xmlns:a14="http://schemas.microsoft.com/office/drawing/2010/main"/>
              </a:ext>
            </a:extLst>
          </a:blip>
          <a:srcRect/>
          <a:stretch/>
        </p:blipFill>
        <p:spPr>
          <a:xfrm>
            <a:off x="7010400" y="3962400"/>
            <a:ext cx="770583" cy="648472"/>
          </a:xfrm>
          <a:prstGeom prst="rect">
            <a:avLst/>
          </a:prstGeom>
        </p:spPr>
      </p:pic>
      <p:pic>
        <p:nvPicPr>
          <p:cNvPr id="8" name="Picture 7" descr="PROD_tit_platform2.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553200" y="5101525"/>
            <a:ext cx="2590800" cy="1756475"/>
          </a:xfrm>
          <a:prstGeom prst="rect">
            <a:avLst/>
          </a:prstGeom>
        </p:spPr>
      </p:pic>
      <p:pic>
        <p:nvPicPr>
          <p:cNvPr id="7" name="Picture 6" descr="investor-mayfield-logo.png"/>
          <p:cNvPicPr>
            <a:picLocks noChangeAspect="1"/>
          </p:cNvPicPr>
          <p:nvPr/>
        </p:nvPicPr>
        <p:blipFill rotWithShape="1">
          <a:blip r:embed="rId7" cstate="screen">
            <a:extLst>
              <a:ext uri="{28A0092B-C50C-407E-A947-70E740481C1C}">
                <a14:useLocalDpi xmlns="" xmlns:a14="http://schemas.microsoft.com/office/drawing/2010/main"/>
              </a:ext>
            </a:extLst>
          </a:blip>
          <a:srcRect/>
          <a:stretch/>
        </p:blipFill>
        <p:spPr>
          <a:xfrm>
            <a:off x="1066800" y="2667000"/>
            <a:ext cx="1528524" cy="60952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381000" y="0"/>
            <a:ext cx="8229600" cy="762000"/>
          </a:xfrm>
        </p:spPr>
        <p:txBody>
          <a:bodyPr/>
          <a:lstStyle/>
          <a:p>
            <a:pPr algn="ctr"/>
            <a:r>
              <a:rPr lang="en-US" dirty="0" err="1" smtClean="0">
                <a:latin typeface="Arial" pitchFamily="34" charset="0"/>
                <a:cs typeface="Arial" pitchFamily="34" charset="0"/>
              </a:rPr>
              <a:t>Lịch</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anose="020B0604020202020204" pitchFamily="34" charset="0"/>
              <a:cs typeface="Arial" panose="020B0604020202020204" pitchFamily="34" charset="0"/>
            </a:endParaRPr>
          </a:p>
        </p:txBody>
      </p:sp>
      <p:sp>
        <p:nvSpPr>
          <p:cNvPr id="5" name="Rectangle 4"/>
          <p:cNvSpPr/>
          <p:nvPr/>
        </p:nvSpPr>
        <p:spPr>
          <a:xfrm>
            <a:off x="0" y="2968625"/>
            <a:ext cx="9144000" cy="3889375"/>
          </a:xfrm>
          <a:prstGeom prst="rect">
            <a:avLst/>
          </a:prstGeom>
          <a:solidFill>
            <a:srgbClr val="DCE6E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5" descr="pie-chart-titanium-installs"/>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6352360" y="4067540"/>
            <a:ext cx="2371441" cy="2371441"/>
          </a:xfrm>
          <a:prstGeom prst="rect">
            <a:avLst/>
          </a:prstGeom>
        </p:spPr>
      </p:pic>
      <p:pic>
        <p:nvPicPr>
          <p:cNvPr id="7" name="Picture 3" descr="graphic-large-right-arrow.png"/>
          <p:cNvPicPr>
            <a:picLocks noChangeAspect="1"/>
          </p:cNvPicPr>
          <p:nvPr/>
        </p:nvPicPr>
        <p:blipFill>
          <a:blip r:embed="rId5" cstate="screen">
            <a:extLst>
              <a:ext uri="{28A0092B-C50C-407E-A947-70E740481C1C}">
                <a14:useLocalDpi xmlns="" xmlns:a14="http://schemas.microsoft.com/office/drawing/2010/main"/>
              </a:ext>
            </a:extLst>
          </a:blip>
          <a:srcRect/>
          <a:stretch>
            <a:fillRect/>
          </a:stretch>
        </p:blipFill>
        <p:spPr bwMode="auto">
          <a:xfrm>
            <a:off x="4273915" y="1250470"/>
            <a:ext cx="530997" cy="904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166688" y="895350"/>
            <a:ext cx="3984625"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000" b="1" dirty="0">
                <a:solidFill>
                  <a:srgbClr val="4BACC6"/>
                </a:solidFill>
                <a:latin typeface="Helvetica Neue"/>
                <a:cs typeface="Helvetica Neue"/>
              </a:rPr>
              <a:t>825k</a:t>
            </a:r>
          </a:p>
        </p:txBody>
      </p:sp>
      <p:sp>
        <p:nvSpPr>
          <p:cNvPr id="9" name="TextBox 6"/>
          <p:cNvSpPr txBox="1">
            <a:spLocks noChangeArrowheads="1"/>
          </p:cNvSpPr>
          <p:nvPr/>
        </p:nvSpPr>
        <p:spPr bwMode="auto">
          <a:xfrm>
            <a:off x="4695825" y="1160463"/>
            <a:ext cx="398462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6000" b="1" dirty="0">
                <a:solidFill>
                  <a:srgbClr val="4BACC6"/>
                </a:solidFill>
                <a:latin typeface="Helvetica Neue"/>
                <a:cs typeface="Helvetica Neue"/>
              </a:rPr>
              <a:t>35,800</a:t>
            </a:r>
          </a:p>
        </p:txBody>
      </p:sp>
      <p:sp>
        <p:nvSpPr>
          <p:cNvPr id="10" name="TextBox 9"/>
          <p:cNvSpPr txBox="1"/>
          <p:nvPr/>
        </p:nvSpPr>
        <p:spPr>
          <a:xfrm>
            <a:off x="1011238" y="2047875"/>
            <a:ext cx="3011487" cy="400050"/>
          </a:xfrm>
          <a:prstGeom prst="rect">
            <a:avLst/>
          </a:prstGeom>
          <a:noFill/>
        </p:spPr>
        <p:txBody>
          <a:bodyPr>
            <a:spAutoFit/>
          </a:bodyPr>
          <a:lstStyle/>
          <a:p>
            <a:pPr>
              <a:defRPr/>
            </a:pPr>
            <a:r>
              <a:rPr lang="en-US" sz="2000" b="1" dirty="0" smtClean="0">
                <a:solidFill>
                  <a:srgbClr val="677588"/>
                </a:solidFill>
                <a:latin typeface="Times New Roman" pitchFamily="18" charset="0"/>
                <a:cs typeface="Times New Roman" pitchFamily="18" charset="0"/>
              </a:rPr>
              <a:t>App </a:t>
            </a:r>
            <a:r>
              <a:rPr lang="en-US" sz="2000" b="1" dirty="0" err="1" smtClean="0">
                <a:solidFill>
                  <a:srgbClr val="677588"/>
                </a:solidFill>
                <a:latin typeface="Times New Roman" pitchFamily="18" charset="0"/>
                <a:cs typeface="Times New Roman" pitchFamily="18" charset="0"/>
              </a:rPr>
              <a:t>được</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phát</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triển</a:t>
            </a:r>
            <a:endParaRPr lang="en-US" sz="2000" b="1" dirty="0">
              <a:solidFill>
                <a:srgbClr val="677588"/>
              </a:solidFill>
              <a:latin typeface="Times New Roman" pitchFamily="18" charset="0"/>
              <a:cs typeface="Times New Roman" pitchFamily="18" charset="0"/>
            </a:endParaRPr>
          </a:p>
        </p:txBody>
      </p:sp>
      <p:sp>
        <p:nvSpPr>
          <p:cNvPr id="11" name="TextBox 10"/>
          <p:cNvSpPr txBox="1"/>
          <p:nvPr/>
        </p:nvSpPr>
        <p:spPr>
          <a:xfrm>
            <a:off x="5487988" y="2054225"/>
            <a:ext cx="2641600" cy="400110"/>
          </a:xfrm>
          <a:prstGeom prst="rect">
            <a:avLst/>
          </a:prstGeom>
          <a:noFill/>
        </p:spPr>
        <p:txBody>
          <a:bodyPr>
            <a:spAutoFit/>
          </a:bodyPr>
          <a:lstStyle/>
          <a:p>
            <a:pPr>
              <a:defRPr/>
            </a:pPr>
            <a:r>
              <a:rPr lang="en-US" sz="2000" b="1" dirty="0" smtClean="0">
                <a:solidFill>
                  <a:srgbClr val="677588"/>
                </a:solidFill>
                <a:latin typeface="Times New Roman" pitchFamily="18" charset="0"/>
                <a:cs typeface="Times New Roman" pitchFamily="18" charset="0"/>
              </a:rPr>
              <a:t>App </a:t>
            </a:r>
            <a:r>
              <a:rPr lang="en-US" sz="2000" b="1" dirty="0" err="1" smtClean="0">
                <a:solidFill>
                  <a:srgbClr val="677588"/>
                </a:solidFill>
                <a:latin typeface="Times New Roman" pitchFamily="18" charset="0"/>
                <a:cs typeface="Times New Roman" pitchFamily="18" charset="0"/>
              </a:rPr>
              <a:t>tại</a:t>
            </a:r>
            <a:r>
              <a:rPr lang="en-US" sz="2000" b="1" dirty="0" smtClean="0">
                <a:solidFill>
                  <a:srgbClr val="677588"/>
                </a:solidFill>
                <a:latin typeface="Times New Roman" pitchFamily="18" charset="0"/>
                <a:cs typeface="Times New Roman" pitchFamily="18" charset="0"/>
              </a:rPr>
              <a:t> App Store</a:t>
            </a:r>
            <a:endParaRPr lang="en-US" sz="2000" b="1" dirty="0">
              <a:solidFill>
                <a:srgbClr val="677588"/>
              </a:solidFill>
              <a:latin typeface="Times New Roman" pitchFamily="18" charset="0"/>
              <a:cs typeface="Times New Roman" pitchFamily="18" charset="0"/>
            </a:endParaRPr>
          </a:p>
        </p:txBody>
      </p:sp>
      <p:sp>
        <p:nvSpPr>
          <p:cNvPr id="12" name="TextBox 11"/>
          <p:cNvSpPr txBox="1"/>
          <p:nvPr/>
        </p:nvSpPr>
        <p:spPr>
          <a:xfrm>
            <a:off x="357187" y="3241675"/>
            <a:ext cx="2843213" cy="3570208"/>
          </a:xfrm>
          <a:prstGeom prst="rect">
            <a:avLst/>
          </a:prstGeom>
          <a:noFill/>
        </p:spPr>
        <p:txBody>
          <a:bodyPr wrap="square">
            <a:spAutoFit/>
          </a:bodyPr>
          <a:lstStyle/>
          <a:p>
            <a:pPr>
              <a:defRPr/>
            </a:pPr>
            <a:r>
              <a:rPr lang="en-US" sz="2000" b="1" dirty="0" err="1" smtClean="0">
                <a:solidFill>
                  <a:srgbClr val="4BACC6"/>
                </a:solidFill>
                <a:latin typeface="Times New Roman" pitchFamily="18" charset="0"/>
                <a:cs typeface="Times New Roman" pitchFamily="18" charset="0"/>
              </a:rPr>
              <a:t>Thống</a:t>
            </a:r>
            <a:r>
              <a:rPr lang="en-US" sz="2000" b="1" dirty="0" smtClean="0">
                <a:solidFill>
                  <a:srgbClr val="4BACC6"/>
                </a:solidFill>
                <a:latin typeface="Times New Roman" pitchFamily="18" charset="0"/>
                <a:cs typeface="Times New Roman" pitchFamily="18" charset="0"/>
              </a:rPr>
              <a:t> </a:t>
            </a:r>
            <a:r>
              <a:rPr lang="en-US" sz="2000" b="1" dirty="0" err="1" smtClean="0">
                <a:solidFill>
                  <a:srgbClr val="4BACC6"/>
                </a:solidFill>
                <a:latin typeface="Times New Roman" pitchFamily="18" charset="0"/>
                <a:cs typeface="Times New Roman" pitchFamily="18" charset="0"/>
              </a:rPr>
              <a:t>kê</a:t>
            </a:r>
            <a:endParaRPr lang="en-US" sz="2000" b="1" dirty="0">
              <a:solidFill>
                <a:srgbClr val="4BACC6"/>
              </a:solidFill>
              <a:latin typeface="Times New Roman" pitchFamily="18" charset="0"/>
              <a:cs typeface="Times New Roman" pitchFamily="18" charset="0"/>
            </a:endParaRPr>
          </a:p>
          <a:p>
            <a:pPr>
              <a:defRPr/>
            </a:pPr>
            <a:endParaRPr lang="en-US" sz="1600"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err="1" smtClean="0">
                <a:solidFill>
                  <a:schemeClr val="accent6"/>
                </a:solidFill>
                <a:latin typeface="Times New Roman" pitchFamily="18" charset="0"/>
                <a:cs typeface="Times New Roman" pitchFamily="18" charset="0"/>
              </a:rPr>
              <a:t>Hơn</a:t>
            </a:r>
            <a:r>
              <a:rPr lang="en-US" b="1" dirty="0" smtClean="0">
                <a:solidFill>
                  <a:schemeClr val="accent6"/>
                </a:solidFill>
                <a:latin typeface="Times New Roman" pitchFamily="18" charset="0"/>
                <a:cs typeface="Times New Roman" pitchFamily="18" charset="0"/>
              </a:rPr>
              <a:t> 78M </a:t>
            </a:r>
            <a:r>
              <a:rPr lang="en-US" b="1" dirty="0" err="1" smtClean="0">
                <a:solidFill>
                  <a:schemeClr val="accent6"/>
                </a:solidFill>
                <a:latin typeface="Times New Roman" pitchFamily="18" charset="0"/>
                <a:cs typeface="Times New Roman" pitchFamily="18" charset="0"/>
              </a:rPr>
              <a:t>thiết</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bị</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chạy</a:t>
            </a:r>
            <a:r>
              <a:rPr lang="en-US" b="1" dirty="0" smtClean="0">
                <a:solidFill>
                  <a:schemeClr val="accent6"/>
                </a:solidFill>
                <a:latin typeface="Times New Roman" pitchFamily="18" charset="0"/>
                <a:cs typeface="Times New Roman" pitchFamily="18" charset="0"/>
              </a:rPr>
              <a:t> Titanium</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smtClean="0">
                <a:solidFill>
                  <a:schemeClr val="accent6"/>
                </a:solidFill>
                <a:latin typeface="Times New Roman" pitchFamily="18" charset="0"/>
                <a:cs typeface="Times New Roman" pitchFamily="18" charset="0"/>
              </a:rPr>
              <a:t>10.7M </a:t>
            </a:r>
            <a:r>
              <a:rPr lang="en-US" b="1" dirty="0" err="1" smtClean="0">
                <a:solidFill>
                  <a:schemeClr val="accent6"/>
                </a:solidFill>
                <a:latin typeface="Times New Roman" pitchFamily="18" charset="0"/>
                <a:cs typeface="Times New Roman" pitchFamily="18" charset="0"/>
              </a:rPr>
              <a:t>người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dùng</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iOS</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sử</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dụng</a:t>
            </a:r>
            <a:r>
              <a:rPr lang="en-US" b="1" dirty="0" smtClean="0">
                <a:solidFill>
                  <a:schemeClr val="accent6"/>
                </a:solidFill>
                <a:latin typeface="Times New Roman" pitchFamily="18" charset="0"/>
                <a:cs typeface="Times New Roman" pitchFamily="18" charset="0"/>
              </a:rPr>
              <a:t> Titanium </a:t>
            </a:r>
            <a:r>
              <a:rPr lang="en-US" b="1" dirty="0" err="1" smtClean="0">
                <a:solidFill>
                  <a:schemeClr val="accent6"/>
                </a:solidFill>
                <a:latin typeface="Times New Roman" pitchFamily="18" charset="0"/>
                <a:cs typeface="Times New Roman" pitchFamily="18" charset="0"/>
              </a:rPr>
              <a:t>hàng</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tuần</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r>
              <a:rPr lang="en-US" b="1" dirty="0">
                <a:solidFill>
                  <a:schemeClr val="accent6"/>
                </a:solidFill>
                <a:latin typeface="Times New Roman" pitchFamily="18" charset="0"/>
                <a:cs typeface="Times New Roman" pitchFamily="18" charset="0"/>
              </a:rPr>
              <a:t>2M </a:t>
            </a:r>
            <a:r>
              <a:rPr lang="en-US" b="1" dirty="0" err="1" smtClean="0">
                <a:solidFill>
                  <a:schemeClr val="accent6"/>
                </a:solidFill>
                <a:latin typeface="Times New Roman" pitchFamily="18" charset="0"/>
                <a:cs typeface="Times New Roman" pitchFamily="18" charset="0"/>
              </a:rPr>
              <a:t>người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dùng</a:t>
            </a:r>
            <a:r>
              <a:rPr lang="en-US" b="1" dirty="0" smtClean="0">
                <a:solidFill>
                  <a:schemeClr val="accent6"/>
                </a:solidFill>
                <a:latin typeface="Times New Roman" pitchFamily="18" charset="0"/>
                <a:cs typeface="Times New Roman" pitchFamily="18" charset="0"/>
              </a:rPr>
              <a:t> Android </a:t>
            </a:r>
            <a:r>
              <a:rPr lang="en-US" b="1" dirty="0" err="1" smtClean="0">
                <a:solidFill>
                  <a:schemeClr val="accent6"/>
                </a:solidFill>
                <a:latin typeface="Times New Roman" pitchFamily="18" charset="0"/>
                <a:cs typeface="Times New Roman" pitchFamily="18" charset="0"/>
              </a:rPr>
              <a:t>sử</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dụng</a:t>
            </a:r>
            <a:r>
              <a:rPr lang="en-US" b="1" dirty="0" smtClean="0">
                <a:solidFill>
                  <a:schemeClr val="accent6"/>
                </a:solidFill>
                <a:latin typeface="Times New Roman" pitchFamily="18" charset="0"/>
                <a:cs typeface="Times New Roman" pitchFamily="18" charset="0"/>
              </a:rPr>
              <a:t> Titanium </a:t>
            </a:r>
            <a:r>
              <a:rPr lang="en-US" b="1" dirty="0" err="1" smtClean="0">
                <a:solidFill>
                  <a:schemeClr val="accent6"/>
                </a:solidFill>
                <a:latin typeface="Times New Roman" pitchFamily="18" charset="0"/>
                <a:cs typeface="Times New Roman" pitchFamily="18" charset="0"/>
              </a:rPr>
              <a:t>mỗi</a:t>
            </a:r>
            <a:r>
              <a:rPr lang="en-US" b="1" dirty="0" smtClean="0">
                <a:solidFill>
                  <a:schemeClr val="accent6"/>
                </a:solidFill>
                <a:latin typeface="Times New Roman" pitchFamily="18" charset="0"/>
                <a:cs typeface="Times New Roman" pitchFamily="18" charset="0"/>
              </a:rPr>
              <a:t> </a:t>
            </a:r>
            <a:r>
              <a:rPr lang="en-US" b="1" dirty="0" err="1" smtClean="0">
                <a:solidFill>
                  <a:schemeClr val="accent6"/>
                </a:solidFill>
                <a:latin typeface="Times New Roman" pitchFamily="18" charset="0"/>
                <a:cs typeface="Times New Roman" pitchFamily="18" charset="0"/>
              </a:rPr>
              <a:t>tuần</a:t>
            </a:r>
            <a:endParaRPr lang="en-US" b="1" dirty="0">
              <a:solidFill>
                <a:schemeClr val="accent6"/>
              </a:solidFill>
              <a:latin typeface="Times New Roman" pitchFamily="18" charset="0"/>
              <a:cs typeface="Times New Roman" pitchFamily="18" charset="0"/>
            </a:endParaRPr>
          </a:p>
          <a:p>
            <a:pPr marL="342900" indent="-342900">
              <a:spcAft>
                <a:spcPts val="1200"/>
              </a:spcAft>
              <a:buFont typeface="Arial"/>
              <a:buChar char="•"/>
              <a:defRPr/>
            </a:pPr>
            <a:endParaRPr lang="en-US" sz="1600" b="1" dirty="0">
              <a:solidFill>
                <a:schemeClr val="tx1">
                  <a:lumMod val="50000"/>
                  <a:lumOff val="50000"/>
                </a:schemeClr>
              </a:solidFill>
              <a:latin typeface="Times New Roman" pitchFamily="18" charset="0"/>
              <a:cs typeface="Times New Roman" pitchFamily="18" charset="0"/>
            </a:endParaRPr>
          </a:p>
        </p:txBody>
      </p:sp>
      <p:sp>
        <p:nvSpPr>
          <p:cNvPr id="13" name="TextBox 13"/>
          <p:cNvSpPr txBox="1">
            <a:spLocks noChangeArrowheads="1"/>
          </p:cNvSpPr>
          <p:nvPr/>
        </p:nvSpPr>
        <p:spPr bwMode="auto">
          <a:xfrm>
            <a:off x="3560763" y="3022937"/>
            <a:ext cx="2417762"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err="1" smtClean="0">
                <a:solidFill>
                  <a:srgbClr val="008000"/>
                </a:solidFill>
                <a:latin typeface="Times New Roman" pitchFamily="18" charset="0"/>
                <a:cs typeface="Times New Roman" pitchFamily="18" charset="0"/>
              </a:rPr>
              <a:t>Ứng</a:t>
            </a:r>
            <a:r>
              <a:rPr lang="en-US" sz="2000" b="1" dirty="0" smtClean="0">
                <a:solidFill>
                  <a:srgbClr val="008000"/>
                </a:solidFill>
                <a:latin typeface="Times New Roman" pitchFamily="18" charset="0"/>
                <a:cs typeface="Times New Roman" pitchFamily="18" charset="0"/>
              </a:rPr>
              <a:t> </a:t>
            </a:r>
            <a:r>
              <a:rPr lang="en-US" sz="2000" b="1" dirty="0" err="1" smtClean="0">
                <a:solidFill>
                  <a:srgbClr val="008000"/>
                </a:solidFill>
                <a:latin typeface="Times New Roman" pitchFamily="18" charset="0"/>
                <a:cs typeface="Times New Roman" pitchFamily="18" charset="0"/>
              </a:rPr>
              <a:t>dụng</a:t>
            </a:r>
            <a:endParaRPr lang="en-US" sz="2000" b="1" dirty="0" smtClean="0">
              <a:solidFill>
                <a:srgbClr val="008000"/>
              </a:solidFill>
              <a:latin typeface="Times New Roman" pitchFamily="18" charset="0"/>
              <a:cs typeface="Times New Roman" pitchFamily="18" charset="0"/>
            </a:endParaRPr>
          </a:p>
          <a:p>
            <a:pPr algn="ctr" eaLnBrk="1" hangingPunct="1"/>
            <a:r>
              <a:rPr lang="en-US" sz="2000" b="1" dirty="0" smtClean="0">
                <a:solidFill>
                  <a:srgbClr val="008000"/>
                </a:solidFill>
                <a:latin typeface="Times New Roman" pitchFamily="18" charset="0"/>
                <a:cs typeface="Times New Roman" pitchFamily="18" charset="0"/>
              </a:rPr>
              <a:t>Titanium</a:t>
            </a:r>
            <a:endParaRPr lang="en-US" sz="2000" b="1" dirty="0">
              <a:solidFill>
                <a:srgbClr val="008000"/>
              </a:solidFill>
              <a:latin typeface="Times New Roman" pitchFamily="18" charset="0"/>
              <a:cs typeface="Times New Roman" pitchFamily="18" charset="0"/>
            </a:endParaRPr>
          </a:p>
        </p:txBody>
      </p:sp>
      <p:pic>
        <p:nvPicPr>
          <p:cNvPr id="14" name="Picture 14" descr="apps-graph.png"/>
          <p:cNvPicPr>
            <a:picLocks noChangeAspect="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3636475" y="4073402"/>
            <a:ext cx="2355782" cy="2346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p:cNvSpPr txBox="1"/>
          <p:nvPr/>
        </p:nvSpPr>
        <p:spPr>
          <a:xfrm>
            <a:off x="4288387" y="4090536"/>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B2E</a:t>
            </a:r>
          </a:p>
        </p:txBody>
      </p:sp>
      <p:sp>
        <p:nvSpPr>
          <p:cNvPr id="16" name="TextBox 15"/>
          <p:cNvSpPr txBox="1"/>
          <p:nvPr/>
        </p:nvSpPr>
        <p:spPr>
          <a:xfrm>
            <a:off x="5094789" y="4774910"/>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B2C</a:t>
            </a:r>
          </a:p>
        </p:txBody>
      </p:sp>
      <p:sp>
        <p:nvSpPr>
          <p:cNvPr id="17" name="TextBox 16"/>
          <p:cNvSpPr txBox="1"/>
          <p:nvPr/>
        </p:nvSpPr>
        <p:spPr>
          <a:xfrm>
            <a:off x="3898457" y="4848766"/>
            <a:ext cx="673319" cy="307777"/>
          </a:xfrm>
          <a:prstGeom prst="rect">
            <a:avLst/>
          </a:prstGeom>
          <a:noFill/>
        </p:spPr>
        <p:txBody>
          <a:bodyPr>
            <a:spAutoFit/>
          </a:bodyPr>
          <a:lstStyle/>
          <a:p>
            <a:pPr>
              <a:defRPr/>
            </a:pPr>
            <a:r>
              <a:rPr lang="en-US" sz="1400" b="1" dirty="0">
                <a:solidFill>
                  <a:schemeClr val="tx1">
                    <a:alpha val="50000"/>
                  </a:schemeClr>
                </a:solidFill>
                <a:latin typeface="Helvetica Neue"/>
                <a:cs typeface="Helvetica Neue"/>
              </a:rPr>
              <a:t>B2B</a:t>
            </a:r>
          </a:p>
        </p:txBody>
      </p:sp>
      <p:sp>
        <p:nvSpPr>
          <p:cNvPr id="18" name="TextBox 18"/>
          <p:cNvSpPr txBox="1">
            <a:spLocks noChangeArrowheads="1"/>
          </p:cNvSpPr>
          <p:nvPr/>
        </p:nvSpPr>
        <p:spPr bwMode="auto">
          <a:xfrm>
            <a:off x="4194175" y="4261579"/>
            <a:ext cx="11557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10%</a:t>
            </a:r>
          </a:p>
        </p:txBody>
      </p:sp>
      <p:sp>
        <p:nvSpPr>
          <p:cNvPr id="19" name="TextBox 19"/>
          <p:cNvSpPr txBox="1">
            <a:spLocks noChangeArrowheads="1"/>
          </p:cNvSpPr>
          <p:nvPr/>
        </p:nvSpPr>
        <p:spPr bwMode="auto">
          <a:xfrm>
            <a:off x="5022850" y="4947379"/>
            <a:ext cx="11049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58%</a:t>
            </a:r>
          </a:p>
        </p:txBody>
      </p:sp>
      <p:sp>
        <p:nvSpPr>
          <p:cNvPr id="20" name="TextBox 20"/>
          <p:cNvSpPr txBox="1">
            <a:spLocks noChangeArrowheads="1"/>
          </p:cNvSpPr>
          <p:nvPr/>
        </p:nvSpPr>
        <p:spPr bwMode="auto">
          <a:xfrm>
            <a:off x="3808412" y="5025167"/>
            <a:ext cx="10699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32%</a:t>
            </a:r>
          </a:p>
        </p:txBody>
      </p:sp>
      <p:sp>
        <p:nvSpPr>
          <p:cNvPr id="21" name="TextBox 20"/>
          <p:cNvSpPr txBox="1"/>
          <p:nvPr/>
        </p:nvSpPr>
        <p:spPr>
          <a:xfrm>
            <a:off x="3858683" y="5452064"/>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(11,456)</a:t>
            </a:r>
          </a:p>
        </p:txBody>
      </p:sp>
      <p:sp>
        <p:nvSpPr>
          <p:cNvPr id="22" name="TextBox 21"/>
          <p:cNvSpPr txBox="1"/>
          <p:nvPr/>
        </p:nvSpPr>
        <p:spPr>
          <a:xfrm>
            <a:off x="5045277" y="5386262"/>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(20,764)</a:t>
            </a:r>
          </a:p>
        </p:txBody>
      </p:sp>
      <p:sp>
        <p:nvSpPr>
          <p:cNvPr id="23" name="TextBox 22"/>
          <p:cNvSpPr txBox="1"/>
          <p:nvPr/>
        </p:nvSpPr>
        <p:spPr>
          <a:xfrm>
            <a:off x="4288387" y="4688088"/>
            <a:ext cx="673319" cy="246221"/>
          </a:xfrm>
          <a:prstGeom prst="rect">
            <a:avLst/>
          </a:prstGeom>
          <a:noFill/>
        </p:spPr>
        <p:txBody>
          <a:bodyPr>
            <a:spAutoFit/>
          </a:bodyPr>
          <a:lstStyle/>
          <a:p>
            <a:pPr>
              <a:defRPr/>
            </a:pPr>
            <a:r>
              <a:rPr lang="en-US" sz="1000" dirty="0">
                <a:solidFill>
                  <a:schemeClr val="tx1">
                    <a:alpha val="50000"/>
                  </a:schemeClr>
                </a:solidFill>
                <a:latin typeface="Helvetica Neue"/>
                <a:cs typeface="Helvetica Neue"/>
              </a:rPr>
              <a:t>(3,580)</a:t>
            </a:r>
          </a:p>
        </p:txBody>
      </p:sp>
      <p:sp>
        <p:nvSpPr>
          <p:cNvPr id="24" name="TextBox 23"/>
          <p:cNvSpPr txBox="1"/>
          <p:nvPr/>
        </p:nvSpPr>
        <p:spPr>
          <a:xfrm>
            <a:off x="7587994" y="4343251"/>
            <a:ext cx="1014246" cy="307777"/>
          </a:xfrm>
          <a:prstGeom prst="rect">
            <a:avLst/>
          </a:prstGeom>
          <a:noFill/>
        </p:spPr>
        <p:txBody>
          <a:bodyPr>
            <a:spAutoFit/>
          </a:bodyPr>
          <a:lstStyle/>
          <a:p>
            <a:pPr algn="ctr">
              <a:defRPr/>
            </a:pPr>
            <a:r>
              <a:rPr lang="en-US" sz="1400" b="1" dirty="0" err="1" smtClean="0">
                <a:solidFill>
                  <a:schemeClr val="tx1">
                    <a:alpha val="50000"/>
                  </a:schemeClr>
                </a:solidFill>
                <a:latin typeface="Times New Roman" pitchFamily="18" charset="0"/>
                <a:cs typeface="Times New Roman" pitchFamily="18" charset="0"/>
              </a:rPr>
              <a:t>Bắc</a:t>
            </a: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Mỹ</a:t>
            </a:r>
            <a:r>
              <a:rPr lang="en-US" sz="1400" b="1" dirty="0" smtClean="0">
                <a:solidFill>
                  <a:schemeClr val="tx1">
                    <a:alpha val="50000"/>
                  </a:schemeClr>
                </a:solidFill>
                <a:latin typeface="Times New Roman" pitchFamily="18" charset="0"/>
                <a:cs typeface="Times New Roman" pitchFamily="18" charset="0"/>
              </a:rPr>
              <a:t> </a:t>
            </a:r>
            <a:endParaRPr lang="en-US" sz="1400" b="1" dirty="0">
              <a:solidFill>
                <a:schemeClr val="tx1">
                  <a:alpha val="50000"/>
                </a:schemeClr>
              </a:solidFill>
              <a:latin typeface="Times New Roman" pitchFamily="18" charset="0"/>
              <a:cs typeface="Times New Roman" pitchFamily="18" charset="0"/>
            </a:endParaRPr>
          </a:p>
        </p:txBody>
      </p:sp>
      <p:sp>
        <p:nvSpPr>
          <p:cNvPr id="25" name="TextBox 26"/>
          <p:cNvSpPr txBox="1">
            <a:spLocks noChangeArrowheads="1"/>
          </p:cNvSpPr>
          <p:nvPr/>
        </p:nvSpPr>
        <p:spPr bwMode="auto">
          <a:xfrm>
            <a:off x="7780337" y="4751752"/>
            <a:ext cx="11572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31%</a:t>
            </a:r>
          </a:p>
        </p:txBody>
      </p:sp>
      <p:sp>
        <p:nvSpPr>
          <p:cNvPr id="26" name="TextBox 25"/>
          <p:cNvSpPr txBox="1"/>
          <p:nvPr/>
        </p:nvSpPr>
        <p:spPr>
          <a:xfrm>
            <a:off x="7273636" y="5605010"/>
            <a:ext cx="1033538" cy="307777"/>
          </a:xfrm>
          <a:prstGeom prst="rect">
            <a:avLst/>
          </a:prstGeom>
          <a:noFill/>
        </p:spPr>
        <p:txBody>
          <a:bodyPr>
            <a:spAutoFit/>
          </a:bodyPr>
          <a:lstStyle/>
          <a:p>
            <a:pPr>
              <a:defRPr/>
            </a:pPr>
            <a:r>
              <a:rPr lang="en-US" sz="1400" b="1" dirty="0" err="1" smtClean="0">
                <a:solidFill>
                  <a:schemeClr val="tx1">
                    <a:alpha val="50000"/>
                  </a:schemeClr>
                </a:solidFill>
                <a:latin typeface="Times New Roman" pitchFamily="18" charset="0"/>
                <a:cs typeface="Times New Roman" pitchFamily="18" charset="0"/>
              </a:rPr>
              <a:t>Châu</a:t>
            </a: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Âu</a:t>
            </a:r>
            <a:endParaRPr lang="en-US" sz="1400" b="1" dirty="0">
              <a:solidFill>
                <a:schemeClr val="tx1">
                  <a:alpha val="50000"/>
                </a:schemeClr>
              </a:solidFill>
              <a:latin typeface="Times New Roman" pitchFamily="18" charset="0"/>
              <a:cs typeface="Times New Roman" pitchFamily="18" charset="0"/>
            </a:endParaRPr>
          </a:p>
        </p:txBody>
      </p:sp>
      <p:sp>
        <p:nvSpPr>
          <p:cNvPr id="27" name="TextBox 28"/>
          <p:cNvSpPr txBox="1">
            <a:spLocks noChangeArrowheads="1"/>
          </p:cNvSpPr>
          <p:nvPr/>
        </p:nvSpPr>
        <p:spPr bwMode="auto">
          <a:xfrm>
            <a:off x="7283450" y="5812202"/>
            <a:ext cx="10237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31%</a:t>
            </a:r>
          </a:p>
        </p:txBody>
      </p:sp>
      <p:sp>
        <p:nvSpPr>
          <p:cNvPr id="28" name="TextBox 27"/>
          <p:cNvSpPr txBox="1"/>
          <p:nvPr/>
        </p:nvSpPr>
        <p:spPr>
          <a:xfrm>
            <a:off x="6281662" y="4950023"/>
            <a:ext cx="1033538" cy="307777"/>
          </a:xfrm>
          <a:prstGeom prst="rect">
            <a:avLst/>
          </a:prstGeom>
          <a:noFill/>
        </p:spPr>
        <p:txBody>
          <a:bodyPr>
            <a:spAutoFit/>
          </a:bodyPr>
          <a:lstStyle/>
          <a:p>
            <a:pPr>
              <a:defRPr/>
            </a:pPr>
            <a:r>
              <a:rPr lang="en-US" sz="1400" b="1" dirty="0" err="1" smtClean="0">
                <a:solidFill>
                  <a:schemeClr val="tx1">
                    <a:alpha val="50000"/>
                  </a:schemeClr>
                </a:solidFill>
                <a:latin typeface="Times New Roman" pitchFamily="18" charset="0"/>
                <a:cs typeface="Times New Roman" pitchFamily="18" charset="0"/>
              </a:rPr>
              <a:t>Châu</a:t>
            </a:r>
            <a:r>
              <a:rPr lang="en-US" sz="1400" b="1" dirty="0" smtClean="0">
                <a:solidFill>
                  <a:schemeClr val="tx1">
                    <a:alpha val="50000"/>
                  </a:schemeClr>
                </a:solidFill>
                <a:latin typeface="Times New Roman" pitchFamily="18" charset="0"/>
                <a:cs typeface="Times New Roman" pitchFamily="18" charset="0"/>
              </a:rPr>
              <a:t> Á</a:t>
            </a:r>
            <a:endParaRPr lang="en-US" sz="1400" b="1" dirty="0">
              <a:solidFill>
                <a:schemeClr val="tx1">
                  <a:alpha val="50000"/>
                </a:schemeClr>
              </a:solidFill>
              <a:latin typeface="Times New Roman" pitchFamily="18" charset="0"/>
              <a:cs typeface="Times New Roman" pitchFamily="18" charset="0"/>
            </a:endParaRPr>
          </a:p>
        </p:txBody>
      </p:sp>
      <p:sp>
        <p:nvSpPr>
          <p:cNvPr id="29" name="TextBox 30"/>
          <p:cNvSpPr txBox="1">
            <a:spLocks noChangeArrowheads="1"/>
          </p:cNvSpPr>
          <p:nvPr/>
        </p:nvSpPr>
        <p:spPr bwMode="auto">
          <a:xfrm>
            <a:off x="6435725" y="5120052"/>
            <a:ext cx="10232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21%</a:t>
            </a:r>
          </a:p>
        </p:txBody>
      </p:sp>
      <p:sp>
        <p:nvSpPr>
          <p:cNvPr id="30" name="TextBox 29"/>
          <p:cNvSpPr txBox="1"/>
          <p:nvPr/>
        </p:nvSpPr>
        <p:spPr>
          <a:xfrm>
            <a:off x="6739828" y="4198163"/>
            <a:ext cx="1033538" cy="307777"/>
          </a:xfrm>
          <a:prstGeom prst="rect">
            <a:avLst/>
          </a:prstGeom>
          <a:noFill/>
        </p:spPr>
        <p:txBody>
          <a:bodyPr>
            <a:spAutoFit/>
          </a:bodyPr>
          <a:lstStyle/>
          <a:p>
            <a:pPr>
              <a:defRPr/>
            </a:pPr>
            <a:r>
              <a:rPr lang="en-US" sz="1400" b="1" dirty="0" smtClean="0">
                <a:solidFill>
                  <a:schemeClr val="tx1">
                    <a:alpha val="50000"/>
                  </a:schemeClr>
                </a:solidFill>
                <a:latin typeface="Times New Roman" pitchFamily="18" charset="0"/>
                <a:cs typeface="Times New Roman" pitchFamily="18" charset="0"/>
              </a:rPr>
              <a:t> </a:t>
            </a:r>
            <a:r>
              <a:rPr lang="en-US" sz="1400" b="1" dirty="0" err="1" smtClean="0">
                <a:solidFill>
                  <a:schemeClr val="tx1">
                    <a:alpha val="50000"/>
                  </a:schemeClr>
                </a:solidFill>
                <a:latin typeface="Times New Roman" pitchFamily="18" charset="0"/>
                <a:cs typeface="Times New Roman" pitchFamily="18" charset="0"/>
              </a:rPr>
              <a:t>Khác</a:t>
            </a:r>
            <a:endParaRPr lang="en-US" sz="1400" b="1" dirty="0">
              <a:solidFill>
                <a:schemeClr val="tx1">
                  <a:alpha val="50000"/>
                </a:schemeClr>
              </a:solidFill>
              <a:latin typeface="Times New Roman" pitchFamily="18" charset="0"/>
              <a:cs typeface="Times New Roman" pitchFamily="18" charset="0"/>
            </a:endParaRPr>
          </a:p>
        </p:txBody>
      </p:sp>
      <p:sp>
        <p:nvSpPr>
          <p:cNvPr id="31" name="TextBox 32"/>
          <p:cNvSpPr txBox="1">
            <a:spLocks noChangeArrowheads="1"/>
          </p:cNvSpPr>
          <p:nvPr/>
        </p:nvSpPr>
        <p:spPr bwMode="auto">
          <a:xfrm>
            <a:off x="6726237" y="4370752"/>
            <a:ext cx="10540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Helvetica Neue"/>
                <a:cs typeface="Helvetica Neue"/>
              </a:rPr>
              <a:t>17%</a:t>
            </a:r>
          </a:p>
        </p:txBody>
      </p:sp>
      <p:sp>
        <p:nvSpPr>
          <p:cNvPr id="32" name="TextBox 31"/>
          <p:cNvSpPr txBox="1"/>
          <p:nvPr/>
        </p:nvSpPr>
        <p:spPr>
          <a:xfrm>
            <a:off x="6286500" y="2971800"/>
            <a:ext cx="2417763" cy="1015663"/>
          </a:xfrm>
          <a:prstGeom prst="rect">
            <a:avLst/>
          </a:prstGeom>
          <a:noFill/>
        </p:spPr>
        <p:txBody>
          <a:bodyPr>
            <a:spAutoFit/>
          </a:bodyPr>
          <a:lstStyle/>
          <a:p>
            <a:pPr algn="ctr">
              <a:defRPr/>
            </a:pPr>
            <a:r>
              <a:rPr lang="en-US" sz="2000" b="1" dirty="0" err="1" smtClean="0">
                <a:solidFill>
                  <a:srgbClr val="19A0C0"/>
                </a:solidFill>
                <a:latin typeface="Times New Roman" pitchFamily="18" charset="0"/>
                <a:cs typeface="Times New Roman" pitchFamily="18" charset="0"/>
              </a:rPr>
              <a:t>Khu</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vực</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cài</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đặt</a:t>
            </a:r>
            <a:r>
              <a:rPr lang="en-US" sz="2000" b="1" dirty="0" smtClean="0">
                <a:solidFill>
                  <a:srgbClr val="19A0C0"/>
                </a:solidFill>
                <a:latin typeface="Times New Roman" pitchFamily="18" charset="0"/>
                <a:cs typeface="Times New Roman" pitchFamily="18" charset="0"/>
              </a:rPr>
              <a:t> </a:t>
            </a:r>
          </a:p>
          <a:p>
            <a:pPr algn="ctr">
              <a:defRPr/>
            </a:pPr>
            <a:r>
              <a:rPr lang="en-US" sz="2000" b="1" dirty="0" err="1" smtClean="0">
                <a:solidFill>
                  <a:srgbClr val="19A0C0"/>
                </a:solidFill>
                <a:latin typeface="Times New Roman" pitchFamily="18" charset="0"/>
                <a:cs typeface="Times New Roman" pitchFamily="18" charset="0"/>
              </a:rPr>
              <a:t>ứng</a:t>
            </a:r>
            <a:r>
              <a:rPr lang="en-US" sz="2000" b="1" dirty="0" smtClean="0">
                <a:solidFill>
                  <a:srgbClr val="19A0C0"/>
                </a:solidFill>
                <a:latin typeface="Times New Roman" pitchFamily="18" charset="0"/>
                <a:cs typeface="Times New Roman" pitchFamily="18" charset="0"/>
              </a:rPr>
              <a:t> </a:t>
            </a:r>
            <a:r>
              <a:rPr lang="en-US" sz="2000" b="1" dirty="0" err="1" smtClean="0">
                <a:solidFill>
                  <a:srgbClr val="19A0C0"/>
                </a:solidFill>
                <a:latin typeface="Times New Roman" pitchFamily="18" charset="0"/>
                <a:cs typeface="Times New Roman" pitchFamily="18" charset="0"/>
              </a:rPr>
              <a:t>dụng</a:t>
            </a:r>
            <a:r>
              <a:rPr lang="en-US" sz="2000" b="1" dirty="0" smtClean="0">
                <a:solidFill>
                  <a:srgbClr val="19A0C0"/>
                </a:solidFill>
                <a:latin typeface="Times New Roman" pitchFamily="18" charset="0"/>
                <a:cs typeface="Times New Roman" pitchFamily="18" charset="0"/>
              </a:rPr>
              <a:t> </a:t>
            </a:r>
          </a:p>
          <a:p>
            <a:pPr algn="ctr">
              <a:defRPr/>
            </a:pPr>
            <a:r>
              <a:rPr lang="en-US" sz="2000" b="1" dirty="0" smtClean="0">
                <a:solidFill>
                  <a:srgbClr val="19A0C0"/>
                </a:solidFill>
                <a:latin typeface="Times New Roman" pitchFamily="18" charset="0"/>
                <a:cs typeface="Times New Roman" pitchFamily="18" charset="0"/>
              </a:rPr>
              <a:t>Titanium</a:t>
            </a:r>
            <a:endParaRPr lang="en-US" sz="2000" b="1" dirty="0">
              <a:solidFill>
                <a:srgbClr val="19A0C0"/>
              </a:solidFill>
              <a:latin typeface="Times New Roman" pitchFamily="18" charset="0"/>
              <a:cs typeface="Times New Roman" pitchFamily="18" charset="0"/>
            </a:endParaRPr>
          </a:p>
        </p:txBody>
      </p:sp>
      <p:sp>
        <p:nvSpPr>
          <p:cNvPr id="33" name="Title 1"/>
          <p:cNvSpPr txBox="1">
            <a:spLocks/>
          </p:cNvSpPr>
          <p:nvPr/>
        </p:nvSpPr>
        <p:spPr>
          <a:xfrm>
            <a:off x="914400" y="609600"/>
            <a:ext cx="7899475" cy="582719"/>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chemeClr val="accent6">
                    <a:lumMod val="75000"/>
                  </a:schemeClr>
                </a:solidFill>
                <a:latin typeface="VNI-Centur" pitchFamily="2" charset="0"/>
              </a:rPr>
              <a:t> </a:t>
            </a:r>
            <a:r>
              <a:rPr lang="en-US" sz="3200" dirty="0" err="1" smtClean="0">
                <a:solidFill>
                  <a:schemeClr val="accent6">
                    <a:lumMod val="75000"/>
                  </a:schemeClr>
                </a:solidFill>
                <a:latin typeface="Times New Roman" pitchFamily="18" charset="0"/>
                <a:cs typeface="Times New Roman" pitchFamily="18" charset="0"/>
              </a:rPr>
              <a:t>Số</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lượng</a:t>
            </a:r>
            <a:r>
              <a:rPr lang="en-US" sz="3200" dirty="0" smtClean="0">
                <a:solidFill>
                  <a:schemeClr val="accent6">
                    <a:lumMod val="75000"/>
                  </a:schemeClr>
                </a:solidFill>
                <a:latin typeface="Times New Roman" pitchFamily="18" charset="0"/>
                <a:cs typeface="Times New Roman" pitchFamily="18" charset="0"/>
              </a:rPr>
              <a:t> APP </a:t>
            </a:r>
            <a:r>
              <a:rPr lang="en-US" sz="3200" dirty="0" err="1" smtClean="0">
                <a:solidFill>
                  <a:schemeClr val="accent6">
                    <a:lumMod val="75000"/>
                  </a:schemeClr>
                </a:solidFill>
                <a:latin typeface="Times New Roman" pitchFamily="18" charset="0"/>
                <a:cs typeface="Times New Roman" pitchFamily="18" charset="0"/>
              </a:rPr>
              <a:t>được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xây</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dựng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trên</a:t>
            </a:r>
            <a:r>
              <a:rPr lang="en-US" sz="3200" dirty="0" smtClean="0">
                <a:solidFill>
                  <a:schemeClr val="accent6">
                    <a:lumMod val="75000"/>
                  </a:schemeClr>
                </a:solidFill>
                <a:latin typeface="Times New Roman" pitchFamily="18" charset="0"/>
                <a:cs typeface="Times New Roman" pitchFamily="18" charset="0"/>
              </a:rPr>
              <a:t> Titanium (</a:t>
            </a:r>
            <a:r>
              <a:rPr lang="en-US" sz="3200" dirty="0" err="1" smtClean="0">
                <a:solidFill>
                  <a:schemeClr val="accent6">
                    <a:lumMod val="75000"/>
                  </a:schemeClr>
                </a:solidFill>
                <a:latin typeface="Times New Roman" pitchFamily="18" charset="0"/>
                <a:cs typeface="Times New Roman" pitchFamily="18" charset="0"/>
              </a:rPr>
              <a:t>thống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kê</a:t>
            </a:r>
            <a:r>
              <a:rPr lang="en-US" sz="3200" dirty="0" smtClean="0">
                <a:solidFill>
                  <a:schemeClr val="accent6">
                    <a:lumMod val="75000"/>
                  </a:schemeClr>
                </a:solidFill>
                <a:latin typeface="Times New Roman" pitchFamily="18" charset="0"/>
                <a:cs typeface="Times New Roman" pitchFamily="18" charset="0"/>
              </a:rPr>
              <a:t> 2012)</a:t>
            </a:r>
            <a:endParaRPr lang="en-IN" sz="3200" dirty="0" smtClean="0">
              <a:solidFill>
                <a:schemeClr val="accent6">
                  <a:lumMod val="75000"/>
                </a:schemeClr>
              </a:solidFill>
              <a:latin typeface="VNI-Centur"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normAutofit/>
          </a:bodyPr>
          <a:lstStyle/>
          <a:p>
            <a:pPr algn="ctr"/>
            <a:r>
              <a:rPr lang="en-US" dirty="0" err="1" smtClean="0">
                <a:latin typeface="Times New Roman" pitchFamily="18" charset="0"/>
                <a:cs typeface="Times New Roman" pitchFamily="18" charset="0"/>
              </a:rPr>
              <a:t>Kiến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trúc</a:t>
            </a:r>
            <a:endParaRPr lang="en-US" dirty="0">
              <a:latin typeface="Times New Roman" pitchFamily="18" charset="0"/>
              <a:cs typeface="Times New Roman" pitchFamily="18"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6146" name="Picture 2" descr="C:\Users\DELL\Desktop\gs_overview.png"/>
          <p:cNvPicPr>
            <a:picLocks noChangeAspect="1" noChangeArrowheads="1"/>
          </p:cNvPicPr>
          <p:nvPr/>
        </p:nvPicPr>
        <p:blipFill>
          <a:blip r:embed="rId4" cstate="print"/>
          <a:srcRect/>
          <a:stretch>
            <a:fillRect/>
          </a:stretch>
        </p:blipFill>
        <p:spPr bwMode="auto">
          <a:xfrm>
            <a:off x="254527" y="1676400"/>
            <a:ext cx="7594073" cy="4800600"/>
          </a:xfrm>
          <a:prstGeom prst="rect">
            <a:avLst/>
          </a:prstGeom>
          <a:noFill/>
        </p:spPr>
      </p:pic>
      <p:sp>
        <p:nvSpPr>
          <p:cNvPr id="9" name="AutoShape 4"/>
          <p:cNvSpPr>
            <a:spLocks/>
          </p:cNvSpPr>
          <p:nvPr/>
        </p:nvSpPr>
        <p:spPr bwMode="auto">
          <a:xfrm>
            <a:off x="7620000" y="3124200"/>
            <a:ext cx="1143000" cy="473910"/>
          </a:xfrm>
          <a:prstGeom prst="wedgeEllipseCallout">
            <a:avLst>
              <a:gd name="adj1" fmla="val -64056"/>
              <a:gd name="adj2" fmla="val 44870"/>
            </a:avLst>
          </a:pr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sz="1400" dirty="0">
                <a:solidFill>
                  <a:srgbClr val="FFFFFF"/>
                </a:solidFill>
                <a:effectLst>
                  <a:outerShdw blurRad="38100" dist="38100" dir="2700000" algn="tl">
                    <a:srgbClr val="DDDDDD"/>
                  </a:outerShdw>
                </a:effectLst>
                <a:ea typeface="ＭＳ Ｐゴシック" charset="0"/>
                <a:cs typeface="Gill Sans" charset="0"/>
              </a:rPr>
              <a:t>JS Code</a:t>
            </a:r>
          </a:p>
        </p:txBody>
      </p:sp>
      <p:sp>
        <p:nvSpPr>
          <p:cNvPr id="10" name="AutoShape 5"/>
          <p:cNvSpPr>
            <a:spLocks/>
          </p:cNvSpPr>
          <p:nvPr/>
        </p:nvSpPr>
        <p:spPr bwMode="auto">
          <a:xfrm>
            <a:off x="8229601" y="3733800"/>
            <a:ext cx="914400" cy="533400"/>
          </a:xfrm>
          <a:prstGeom prst="wedgeEllipseCallout">
            <a:avLst>
              <a:gd name="adj1" fmla="val -126315"/>
              <a:gd name="adj2" fmla="val -9769"/>
            </a:avLst>
          </a:pr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dirty="0">
                <a:solidFill>
                  <a:srgbClr val="FFFFFF"/>
                </a:solidFill>
                <a:effectLst>
                  <a:outerShdw blurRad="38100" dist="38100" dir="2700000" algn="tl">
                    <a:srgbClr val="DDDDDD"/>
                  </a:outerShdw>
                </a:effectLst>
                <a:ea typeface="ＭＳ Ｐゴシック" charset="0"/>
                <a:cs typeface="Gill Sans" charset="0"/>
              </a:rPr>
              <a:t>Ti API</a:t>
            </a:r>
          </a:p>
        </p:txBody>
      </p:sp>
      <p:sp>
        <p:nvSpPr>
          <p:cNvPr id="11" name="AutoShape 6"/>
          <p:cNvSpPr>
            <a:spLocks/>
          </p:cNvSpPr>
          <p:nvPr/>
        </p:nvSpPr>
        <p:spPr bwMode="auto">
          <a:xfrm>
            <a:off x="7696200" y="4495800"/>
            <a:ext cx="1447801" cy="609600"/>
          </a:xfrm>
          <a:custGeom>
            <a:avLst/>
            <a:gdLst/>
            <a:ahLst/>
            <a:cxnLst/>
            <a:rect l="0" t="0" r="r" b="b"/>
            <a:pathLst>
              <a:path w="16037" h="21600">
                <a:moveTo>
                  <a:pt x="2745" y="0"/>
                </a:moveTo>
                <a:cubicBezTo>
                  <a:pt x="1985" y="0"/>
                  <a:pt x="1298" y="1058"/>
                  <a:pt x="801" y="2770"/>
                </a:cubicBezTo>
                <a:lnTo>
                  <a:pt x="-5563" y="745"/>
                </a:lnTo>
                <a:lnTo>
                  <a:pt x="67" y="7409"/>
                </a:lnTo>
                <a:cubicBezTo>
                  <a:pt x="26" y="8063"/>
                  <a:pt x="0" y="8737"/>
                  <a:pt x="0" y="9434"/>
                </a:cubicBezTo>
                <a:lnTo>
                  <a:pt x="0" y="12166"/>
                </a:lnTo>
                <a:cubicBezTo>
                  <a:pt x="0" y="17376"/>
                  <a:pt x="1229" y="21600"/>
                  <a:pt x="2745" y="21600"/>
                </a:cubicBezTo>
                <a:lnTo>
                  <a:pt x="13292" y="21600"/>
                </a:lnTo>
                <a:cubicBezTo>
                  <a:pt x="14808" y="21600"/>
                  <a:pt x="16037" y="17376"/>
                  <a:pt x="16037" y="12166"/>
                </a:cubicBezTo>
                <a:lnTo>
                  <a:pt x="16037" y="9434"/>
                </a:lnTo>
                <a:cubicBezTo>
                  <a:pt x="16037" y="4224"/>
                  <a:pt x="14808" y="0"/>
                  <a:pt x="13292" y="0"/>
                </a:cubicBezTo>
                <a:lnTo>
                  <a:pt x="2745" y="0"/>
                </a:lnTo>
                <a:close/>
                <a:moveTo>
                  <a:pt x="2745" y="0"/>
                </a:moveTo>
              </a:path>
            </a:pathLst>
          </a:custGeom>
          <a:blipFill dpi="0" rotWithShape="0">
            <a:blip r:embed="rId5" cstate="print"/>
            <a:srcRect/>
            <a:tile tx="0" ty="0" sx="100000" sy="100000" flip="none" algn="tl"/>
          </a:blipFill>
          <a:ln w="25400" cap="flat">
            <a:solidFill>
              <a:schemeClr val="tx1"/>
            </a:solidFill>
            <a:prstDash val="solid"/>
            <a:miter lim="800000"/>
            <a:headEnd type="none" w="med" len="med"/>
            <a:tailEnd type="none" w="med" len="med"/>
          </a:ln>
        </p:spPr>
        <p:txBody>
          <a:bodyPr lIns="0" tIns="0" rIns="0" bIns="0" anchor="ctr"/>
          <a:lstStyle/>
          <a:p>
            <a:r>
              <a:rPr lang="en-US" sz="1600" dirty="0" smtClean="0">
                <a:solidFill>
                  <a:srgbClr val="FFFFFF"/>
                </a:solidFill>
                <a:effectLst>
                  <a:outerShdw blurRad="38100" dist="38100" dir="2700000" algn="tl">
                    <a:srgbClr val="DDDDDD"/>
                  </a:outerShdw>
                </a:effectLst>
                <a:ea typeface="ＭＳ Ｐゴシック" charset="0"/>
                <a:cs typeface="Gill Sans" charset="0"/>
              </a:rPr>
              <a:t> Native </a:t>
            </a:r>
            <a:r>
              <a:rPr lang="en-US" sz="1600" dirty="0">
                <a:solidFill>
                  <a:srgbClr val="FFFFFF"/>
                </a:solidFill>
                <a:effectLst>
                  <a:outerShdw blurRad="38100" dist="38100" dir="2700000" algn="tl">
                    <a:srgbClr val="DDDDDD"/>
                  </a:outerShdw>
                </a:effectLst>
                <a:ea typeface="ＭＳ Ｐゴシック" charset="0"/>
                <a:cs typeface="Gill Sans" charset="0"/>
              </a:rPr>
              <a:t>Bridge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2" name="Title 1"/>
          <p:cNvSpPr>
            <a:spLocks noGrp="1"/>
          </p:cNvSpPr>
          <p:nvPr>
            <p:ph type="title"/>
          </p:nvPr>
        </p:nvSpPr>
        <p:spPr>
          <a:xfrm>
            <a:off x="457200" y="48768"/>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graphicFrame>
        <p:nvGraphicFramePr>
          <p:cNvPr id="10" name="Diagram 9"/>
          <p:cNvGraphicFramePr/>
          <p:nvPr/>
        </p:nvGraphicFramePr>
        <p:xfrm>
          <a:off x="914400" y="1447800"/>
          <a:ext cx="74676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457200" y="48768"/>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1676400"/>
            <a:ext cx="4953000" cy="369332"/>
          </a:xfrm>
          <a:prstGeom prst="rect">
            <a:avLst/>
          </a:prstGeom>
          <a:noFill/>
        </p:spPr>
        <p:txBody>
          <a:bodyPr wrap="square" rtlCol="0">
            <a:spAutoFit/>
          </a:bodyPr>
          <a:lstStyle/>
          <a:p>
            <a:endParaRPr lang="en-US" dirty="0"/>
          </a:p>
        </p:txBody>
      </p:sp>
      <p:sp>
        <p:nvSpPr>
          <p:cNvPr id="9" name="Content Placeholder 2"/>
          <p:cNvSpPr>
            <a:spLocks/>
          </p:cNvSpPr>
          <p:nvPr/>
        </p:nvSpPr>
        <p:spPr bwMode="auto">
          <a:xfrm>
            <a:off x="1143000" y="1371600"/>
            <a:ext cx="3352800" cy="5029200"/>
          </a:xfrm>
          <a:prstGeom prst="rect">
            <a:avLst/>
          </a:prstGeom>
          <a:solidFill>
            <a:schemeClr val="tx1"/>
          </a:solidFill>
          <a:ln w="9525">
            <a:noFill/>
            <a:miter lim="800000"/>
            <a:headEnd/>
            <a:tailEnd/>
          </a:ln>
          <a:effectLst>
            <a:outerShdw dist="12695" dir="4500225" algn="ctr" rotWithShape="0">
              <a:srgbClr val="808080">
                <a:alpha val="74997"/>
              </a:srgbClr>
            </a:outerShdw>
          </a:effectLst>
        </p:spPr>
        <p:txBody>
          <a:bodyPr/>
          <a:lstStyle/>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Trải</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nghiệm</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người</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dùng</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a:solidFill>
                  <a:schemeClr val="bg1"/>
                </a:solidFill>
                <a:latin typeface="Times New Roman" pitchFamily="18" charset="0"/>
                <a:ea typeface="ヒラギノ角ゴ Pro W3" pitchFamily="-111" charset="-128"/>
                <a:cs typeface="Times New Roman" pitchFamily="18" charset="0"/>
              </a:rPr>
              <a:t>Native performance + Native UI </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bảng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biểu</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hình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ảnh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động</a:t>
            </a:r>
            <a:r>
              <a:rPr lang="en-US" sz="1600" dirty="0" smtClean="0">
                <a:solidFill>
                  <a:schemeClr val="bg1"/>
                </a:solidFill>
                <a:latin typeface="Times New Roman" pitchFamily="18" charset="0"/>
                <a:ea typeface="ヒラギノ角ゴ Pro W3" pitchFamily="-111" charset="-128"/>
                <a:cs typeface="Times New Roman" pitchFamily="18" charset="0"/>
              </a:rPr>
              <a:t>, gesture, .v..v…).</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400" dirty="0">
              <a:solidFill>
                <a:srgbClr val="F0C1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950" dirty="0" err="1" smtClean="0">
                <a:solidFill>
                  <a:srgbClr val="C00000"/>
                </a:solidFill>
                <a:latin typeface="Times New Roman" pitchFamily="18" charset="0"/>
                <a:ea typeface="ヒラギノ角ゴ Pro W3" pitchFamily="-111" charset="-128"/>
                <a:cs typeface="Times New Roman" pitchFamily="18" charset="0"/>
              </a:rPr>
              <a:t>Dịch</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vụ</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dựa</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trên</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địa</a:t>
            </a:r>
            <a:r>
              <a:rPr lang="en-US" sz="1950" dirty="0" smtClean="0">
                <a:solidFill>
                  <a:srgbClr val="C00000"/>
                </a:solidFill>
                <a:latin typeface="Times New Roman" pitchFamily="18" charset="0"/>
                <a:ea typeface="ヒラギノ角ゴ Pro W3" pitchFamily="-111" charset="-128"/>
                <a:cs typeface="Times New Roman" pitchFamily="18" charset="0"/>
              </a:rPr>
              <a:t> </a:t>
            </a:r>
            <a:r>
              <a:rPr lang="en-US" sz="1950" dirty="0" err="1" smtClean="0">
                <a:solidFill>
                  <a:srgbClr val="C00000"/>
                </a:solidFill>
                <a:latin typeface="Times New Roman" pitchFamily="18" charset="0"/>
                <a:ea typeface="ヒラギノ角ゴ Pro W3" pitchFamily="-111" charset="-128"/>
                <a:cs typeface="Times New Roman" pitchFamily="18" charset="0"/>
              </a:rPr>
              <a:t>điểm</a:t>
            </a:r>
            <a:endParaRPr lang="en-US" sz="195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Độ</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thực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tế</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vị</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trí</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địa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lý</a:t>
            </a:r>
            <a:r>
              <a:rPr lang="en-US" sz="1600" dirty="0" smtClean="0">
                <a:solidFill>
                  <a:schemeClr val="bg1"/>
                </a:solidFill>
                <a:latin typeface="Times New Roman" pitchFamily="18" charset="0"/>
                <a:ea typeface="ヒラギノ角ゴ Pro W3" pitchFamily="-111" charset="-128"/>
                <a:cs typeface="Times New Roman" pitchFamily="18" charset="0"/>
              </a:rPr>
              <a:t>, la </a:t>
            </a:r>
            <a:r>
              <a:rPr lang="en-US" sz="1600" dirty="0" err="1" smtClean="0">
                <a:solidFill>
                  <a:schemeClr val="bg1"/>
                </a:solidFill>
                <a:latin typeface="Times New Roman" pitchFamily="18" charset="0"/>
                <a:ea typeface="ヒラギノ角ゴ Pro W3" pitchFamily="-111" charset="-128"/>
                <a:cs typeface="Times New Roman" pitchFamily="18" charset="0"/>
              </a:rPr>
              <a:t>bàn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bản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đồ</a:t>
            </a:r>
            <a:endParaRPr lang="en-US" sz="1600" dirty="0">
              <a:solidFill>
                <a:schemeClr val="bg1"/>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smtClean="0">
              <a:solidFill>
                <a:schemeClr val="tx2"/>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Chia</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sẽ</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cộng</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đồng</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Chấp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nhận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chứng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thực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đến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Facebook</a:t>
            </a:r>
            <a:r>
              <a:rPr lang="en-US" sz="1600" dirty="0">
                <a:solidFill>
                  <a:schemeClr val="bg1"/>
                </a:solidFill>
                <a:latin typeface="Times New Roman" pitchFamily="18" charset="0"/>
                <a:ea typeface="ヒラギノ角ゴ Pro W3" pitchFamily="-111" charset="-128"/>
                <a:cs typeface="Times New Roman" pitchFamily="18" charset="0"/>
              </a:rPr>
              <a:t>, Twitter, Yahoo YQL</a:t>
            </a:r>
            <a:r>
              <a:rPr lang="en-US" sz="1600" dirty="0" smtClean="0">
                <a:solidFill>
                  <a:schemeClr val="bg1"/>
                </a:solidFill>
                <a:latin typeface="Times New Roman" pitchFamily="18" charset="0"/>
                <a:ea typeface="ヒラギノ角ゴ Pro W3" pitchFamily="-111" charset="-128"/>
                <a:cs typeface="Times New Roman" pitchFamily="18" charset="0"/>
              </a:rPr>
              <a:t>.</a:t>
            </a:r>
            <a:r>
              <a:rPr lang="en-US" sz="1600" dirty="0" smtClean="0">
                <a:solidFill>
                  <a:schemeClr val="tx2"/>
                </a:solidFill>
                <a:latin typeface="Times New Roman" pitchFamily="18" charset="0"/>
                <a:ea typeface="ヒラギノ角ゴ Pro W3" pitchFamily="-111" charset="-128"/>
                <a:cs typeface="Times New Roman" pitchFamily="18" charset="0"/>
              </a:rPr>
              <a:t>.</a:t>
            </a:r>
            <a:endParaRPr lang="en-US" sz="1600" dirty="0">
              <a:solidFill>
                <a:schemeClr val="tx2"/>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4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Dữ</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liệu</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Chấp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nhận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dữ</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liệu</a:t>
            </a:r>
            <a:r>
              <a:rPr lang="en-US" sz="1600" dirty="0" smtClean="0">
                <a:solidFill>
                  <a:schemeClr val="bg1"/>
                </a:solidFill>
                <a:latin typeface="Times New Roman" pitchFamily="18" charset="0"/>
                <a:ea typeface="ヒラギノ角ゴ Pro W3" pitchFamily="-111" charset="-128"/>
                <a:cs typeface="Times New Roman" pitchFamily="18" charset="0"/>
              </a:rPr>
              <a:t> online/ </a:t>
            </a:r>
            <a:r>
              <a:rPr lang="en-US" sz="1600" dirty="0" err="1" smtClean="0">
                <a:solidFill>
                  <a:schemeClr val="bg1"/>
                </a:solidFill>
                <a:latin typeface="Times New Roman" pitchFamily="18" charset="0"/>
                <a:ea typeface="ヒラギノ角ゴ Pro W3" pitchFamily="-111" charset="-128"/>
                <a:cs typeface="Times New Roman" pitchFamily="18" charset="0"/>
              </a:rPr>
              <a:t>thiết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bị</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cơ</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sở</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dữ</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liệu</a:t>
            </a:r>
            <a:r>
              <a:rPr lang="en-US" sz="1600" dirty="0" smtClean="0">
                <a:solidFill>
                  <a:schemeClr val="bg1"/>
                </a:solidFill>
                <a:latin typeface="Times New Roman" pitchFamily="18" charset="0"/>
                <a:ea typeface="ヒラギノ角ゴ Pro W3" pitchFamily="-111" charset="-128"/>
                <a:cs typeface="Times New Roman" pitchFamily="18" charset="0"/>
              </a:rPr>
              <a:t> SQL </a:t>
            </a:r>
            <a:r>
              <a:rPr lang="en-US" sz="1600" dirty="0" err="1" smtClean="0">
                <a:solidFill>
                  <a:schemeClr val="bg1"/>
                </a:solidFill>
                <a:latin typeface="Times New Roman" pitchFamily="18" charset="0"/>
                <a:ea typeface="ヒラギノ角ゴ Pro W3" pitchFamily="-111" charset="-128"/>
                <a:cs typeface="Times New Roman" pitchFamily="18" charset="0"/>
              </a:rPr>
              <a:t>nhúng</a:t>
            </a:r>
            <a:r>
              <a:rPr lang="en-US" sz="1600" dirty="0" smtClean="0">
                <a:solidFill>
                  <a:schemeClr val="bg1"/>
                </a:solidFill>
                <a:latin typeface="Times New Roman" pitchFamily="18" charset="0"/>
                <a:ea typeface="ヒラギノ角ゴ Pro W3" pitchFamily="-111" charset="-128"/>
                <a:cs typeface="Times New Roman" pitchFamily="18" charset="0"/>
              </a:rPr>
              <a:t>, file </a:t>
            </a:r>
            <a:r>
              <a:rPr lang="en-US" sz="1600" dirty="0" err="1" smtClean="0">
                <a:solidFill>
                  <a:schemeClr val="bg1"/>
                </a:solidFill>
                <a:latin typeface="Times New Roman" pitchFamily="18" charset="0"/>
                <a:ea typeface="ヒラギノ角ゴ Pro W3" pitchFamily="-111" charset="-128"/>
                <a:cs typeface="Times New Roman" pitchFamily="18" charset="0"/>
              </a:rPr>
              <a:t>hệ</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thống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dịch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vụ</a:t>
            </a:r>
            <a:r>
              <a:rPr lang="en-US" sz="1600" dirty="0" smtClean="0">
                <a:solidFill>
                  <a:schemeClr val="bg1"/>
                </a:solidFill>
                <a:latin typeface="Times New Roman" pitchFamily="18" charset="0"/>
                <a:ea typeface="ヒラギノ角ゴ Pro W3" pitchFamily="-111" charset="-128"/>
                <a:cs typeface="Times New Roman" pitchFamily="18" charset="0"/>
              </a:rPr>
              <a:t> web</a:t>
            </a:r>
            <a:endParaRPr lang="en-US" sz="1600" dirty="0">
              <a:solidFill>
                <a:schemeClr val="bg1"/>
              </a:solidFill>
              <a:latin typeface="Times New Roman" pitchFamily="18" charset="0"/>
              <a:ea typeface="ヒラギノ角ゴ Pro W3" pitchFamily="-111" charset="-128"/>
              <a:cs typeface="Times New Roman" pitchFamily="18" charset="0"/>
            </a:endParaRPr>
          </a:p>
          <a:p>
            <a:pPr marL="0" lvl="1" eaLnBrk="0" hangingPunct="0">
              <a:spcBef>
                <a:spcPct val="20000"/>
              </a:spcBef>
              <a:buFont typeface="Arial" pitchFamily="34" charset="0"/>
              <a:buChar char="•"/>
              <a:defRPr/>
            </a:pPr>
            <a:endParaRPr lang="en-US" sz="1600" dirty="0">
              <a:solidFill>
                <a:schemeClr val="tx2"/>
              </a:solidFill>
              <a:latin typeface="Times New Roman" pitchFamily="18" charset="0"/>
              <a:ea typeface="ヒラギノ角ゴ Pro W3" pitchFamily="-111" charset="-128"/>
              <a:cs typeface="Times New Roman" pitchFamily="18" charset="0"/>
            </a:endParaRPr>
          </a:p>
        </p:txBody>
      </p:sp>
      <p:sp>
        <p:nvSpPr>
          <p:cNvPr id="10" name="Content Placeholder 2"/>
          <p:cNvSpPr>
            <a:spLocks/>
          </p:cNvSpPr>
          <p:nvPr/>
        </p:nvSpPr>
        <p:spPr bwMode="auto">
          <a:xfrm>
            <a:off x="5486400" y="1447800"/>
            <a:ext cx="3505200" cy="5029200"/>
          </a:xfrm>
          <a:prstGeom prst="rect">
            <a:avLst/>
          </a:prstGeom>
          <a:solidFill>
            <a:schemeClr val="tx1"/>
          </a:solidFill>
          <a:ln w="9525">
            <a:noFill/>
            <a:miter lim="800000"/>
            <a:headEnd/>
            <a:tailEnd/>
          </a:ln>
          <a:effectLst>
            <a:outerShdw dist="12695" dir="4500225" algn="ctr" rotWithShape="0">
              <a:srgbClr val="808080">
                <a:alpha val="74997"/>
              </a:srgbClr>
            </a:outerShdw>
          </a:effectLst>
        </p:spPr>
        <p:txBody>
          <a:bodyPr/>
          <a:lstStyle/>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Multimedia</a:t>
            </a:r>
          </a:p>
          <a:p>
            <a:pPr eaLnBrk="0" hangingPunct="0">
              <a:spcBef>
                <a:spcPct val="20000"/>
              </a:spcBef>
              <a:buFont typeface="Arial" pitchFamily="34" charset="0"/>
              <a:buNone/>
              <a:defRPr/>
            </a:pPr>
            <a:r>
              <a:rPr lang="en-US" sz="1600" dirty="0">
                <a:solidFill>
                  <a:schemeClr val="bg1"/>
                </a:solidFill>
                <a:latin typeface="Times New Roman" pitchFamily="18" charset="0"/>
                <a:ea typeface="ヒラギノ角ゴ Pro W3" pitchFamily="-111" charset="-128"/>
                <a:cs typeface="Times New Roman" pitchFamily="18" charset="0"/>
              </a:rPr>
              <a:t>Camera, video camera, streaming </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thiết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bị</a:t>
            </a:r>
            <a:r>
              <a:rPr lang="en-US" sz="1600" dirty="0" smtClean="0">
                <a:solidFill>
                  <a:schemeClr val="bg1"/>
                </a:solidFill>
                <a:latin typeface="Times New Roman" pitchFamily="18" charset="0"/>
                <a:ea typeface="ヒラギノ角ゴ Pro W3" pitchFamily="-111" charset="-128"/>
                <a:cs typeface="Times New Roman" pitchFamily="18" charset="0"/>
              </a:rPr>
              <a:t> audio/video</a:t>
            </a:r>
            <a:endParaRPr lang="en-US" sz="14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400" dirty="0">
              <a:solidFill>
                <a:srgbClr val="F0C1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Analytics</a:t>
            </a: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hợp</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người</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dùng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a:solidFill>
                  <a:schemeClr val="bg1"/>
                </a:solidFill>
                <a:latin typeface="Times New Roman" pitchFamily="18" charset="0"/>
                <a:ea typeface="ヒラギノ角ゴ Pro W3" pitchFamily="-111" charset="-128"/>
                <a:cs typeface="Times New Roman" pitchFamily="18" charset="0"/>
              </a:rPr>
              <a:t>session, </a:t>
            </a:r>
            <a:r>
              <a:rPr lang="en-US" sz="1600" dirty="0" err="1" smtClean="0">
                <a:solidFill>
                  <a:schemeClr val="bg1"/>
                </a:solidFill>
                <a:latin typeface="Times New Roman" pitchFamily="18" charset="0"/>
                <a:ea typeface="ヒラギノ角ゴ Pro W3" pitchFamily="-111" charset="-128"/>
                <a:cs typeface="Times New Roman" pitchFamily="18" charset="0"/>
              </a:rPr>
              <a:t>và</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tùy</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chỉnh</a:t>
            </a:r>
            <a:r>
              <a:rPr lang="en-US" sz="1600" dirty="0" smtClean="0">
                <a:solidFill>
                  <a:schemeClr val="bg1"/>
                </a:solidFill>
                <a:latin typeface="Times New Roman" pitchFamily="18" charset="0"/>
                <a:ea typeface="ヒラギノ角ゴ Pro W3" pitchFamily="-111" charset="-128"/>
                <a:cs typeface="Times New Roman" pitchFamily="18" charset="0"/>
              </a:rPr>
              <a:t> analytics</a:t>
            </a:r>
            <a:r>
              <a:rPr lang="en-US" sz="1600" dirty="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Công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cụ</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phân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web </a:t>
            </a:r>
            <a:r>
              <a:rPr lang="en-US" sz="1600" dirty="0" err="1" smtClean="0">
                <a:solidFill>
                  <a:schemeClr val="bg1"/>
                </a:solidFill>
                <a:latin typeface="Times New Roman" pitchFamily="18" charset="0"/>
                <a:ea typeface="ヒラギノ角ゴ Pro W3" pitchFamily="-111" charset="-128"/>
                <a:cs typeface="Times New Roman" pitchFamily="18" charset="0"/>
              </a:rPr>
              <a:t>dựa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trên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tương</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tác</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Phân</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tích</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địa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lý</a:t>
            </a:r>
            <a:r>
              <a:rPr lang="en-US" sz="1600" dirty="0" smtClean="0">
                <a:solidFill>
                  <a:schemeClr val="bg1"/>
                </a:solidFill>
                <a:latin typeface="Times New Roman" pitchFamily="18" charset="0"/>
                <a:ea typeface="ヒラギノ角ゴ Pro W3" pitchFamily="-111" charset="-128"/>
                <a:cs typeface="Times New Roman" pitchFamily="18" charset="0"/>
              </a:rPr>
              <a:t>.</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a:solidFill>
                  <a:srgbClr val="C00000"/>
                </a:solidFill>
                <a:latin typeface="Times New Roman" pitchFamily="18" charset="0"/>
                <a:ea typeface="ヒラギノ角ゴ Pro W3" pitchFamily="-111" charset="-128"/>
                <a:cs typeface="Times New Roman" pitchFamily="18" charset="0"/>
              </a:rPr>
              <a:t>Modules</a:t>
            </a: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Thêm</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bất</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kỳ</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a:solidFill>
                  <a:schemeClr val="bg1"/>
                </a:solidFill>
                <a:latin typeface="Times New Roman" pitchFamily="18" charset="0"/>
                <a:ea typeface="ヒラギノ角ゴ Pro W3" pitchFamily="-111" charset="-128"/>
                <a:cs typeface="Times New Roman" pitchFamily="18" charset="0"/>
              </a:rPr>
              <a:t>module </a:t>
            </a:r>
            <a:r>
              <a:rPr lang="en-US" sz="1600" dirty="0" smtClean="0">
                <a:solidFill>
                  <a:schemeClr val="bg1"/>
                </a:solidFill>
                <a:latin typeface="Times New Roman" pitchFamily="18" charset="0"/>
                <a:ea typeface="ヒラギノ角ゴ Pro W3" pitchFamily="-111" charset="-128"/>
                <a:cs typeface="Times New Roman" pitchFamily="18" charset="0"/>
              </a:rPr>
              <a:t>Obj</a:t>
            </a:r>
            <a:r>
              <a:rPr lang="en-US" sz="1600" dirty="0">
                <a:solidFill>
                  <a:schemeClr val="bg1"/>
                </a:solidFill>
                <a:latin typeface="Times New Roman" pitchFamily="18" charset="0"/>
                <a:ea typeface="ヒラギノ角ゴ Pro W3" pitchFamily="-111" charset="-128"/>
                <a:cs typeface="Times New Roman" pitchFamily="18" charset="0"/>
              </a:rPr>
              <a:t>. C (iPhone) </a:t>
            </a:r>
            <a:r>
              <a:rPr lang="en-US" sz="1600" dirty="0" err="1" smtClean="0">
                <a:solidFill>
                  <a:schemeClr val="bg1"/>
                </a:solidFill>
                <a:latin typeface="Times New Roman" pitchFamily="18" charset="0"/>
                <a:ea typeface="ヒラギノ角ゴ Pro W3" pitchFamily="-111" charset="-128"/>
                <a:cs typeface="Times New Roman" pitchFamily="18" charset="0"/>
              </a:rPr>
              <a:t>hoặc</a:t>
            </a:r>
            <a:r>
              <a:rPr lang="en-US" sz="1600" dirty="0" smtClean="0">
                <a:solidFill>
                  <a:schemeClr val="bg1"/>
                </a:solidFill>
                <a:latin typeface="Times New Roman" pitchFamily="18" charset="0"/>
                <a:ea typeface="ヒラギノ角ゴ Pro W3" pitchFamily="-111" charset="-128"/>
                <a:cs typeface="Times New Roman" pitchFamily="18" charset="0"/>
              </a:rPr>
              <a:t> Java </a:t>
            </a:r>
            <a:r>
              <a:rPr lang="en-US" sz="1600" dirty="0">
                <a:solidFill>
                  <a:schemeClr val="bg1"/>
                </a:solidFill>
                <a:latin typeface="Times New Roman" pitchFamily="18" charset="0"/>
                <a:ea typeface="ヒラギノ角ゴ Pro W3" pitchFamily="-111" charset="-128"/>
                <a:cs typeface="Times New Roman" pitchFamily="18" charset="0"/>
              </a:rPr>
              <a:t>(Android) </a:t>
            </a:r>
            <a:r>
              <a:rPr lang="en-US" sz="1600" dirty="0" err="1" smtClean="0">
                <a:solidFill>
                  <a:schemeClr val="bg1"/>
                </a:solidFill>
                <a:latin typeface="Times New Roman" pitchFamily="18" charset="0"/>
                <a:ea typeface="ヒラギノ角ゴ Pro W3" pitchFamily="-111" charset="-128"/>
                <a:cs typeface="Times New Roman" pitchFamily="18" charset="0"/>
              </a:rPr>
              <a:t>vào</a:t>
            </a:r>
            <a:r>
              <a:rPr lang="en-US" sz="1600" dirty="0" smtClean="0">
                <a:solidFill>
                  <a:schemeClr val="bg1"/>
                </a:solidFill>
                <a:latin typeface="Times New Roman" pitchFamily="18" charset="0"/>
                <a:ea typeface="ヒラギノ角ゴ Pro W3" pitchFamily="-111" charset="-128"/>
                <a:cs typeface="Times New Roman" pitchFamily="18" charset="0"/>
              </a:rPr>
              <a:t> Titanium</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2000" dirty="0" err="1" smtClean="0">
                <a:solidFill>
                  <a:srgbClr val="C00000"/>
                </a:solidFill>
                <a:latin typeface="Times New Roman" pitchFamily="18" charset="0"/>
                <a:ea typeface="ヒラギノ角ゴ Pro W3" pitchFamily="-111" charset="-128"/>
                <a:cs typeface="Times New Roman" pitchFamily="18" charset="0"/>
              </a:rPr>
              <a:t>Công</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cụ</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phát</a:t>
            </a:r>
            <a:r>
              <a:rPr lang="en-US" sz="2000" dirty="0" smtClean="0">
                <a:solidFill>
                  <a:srgbClr val="C00000"/>
                </a:solidFill>
                <a:latin typeface="Times New Roman" pitchFamily="18" charset="0"/>
                <a:ea typeface="ヒラギノ角ゴ Pro W3" pitchFamily="-111" charset="-128"/>
                <a:cs typeface="Times New Roman" pitchFamily="18" charset="0"/>
              </a:rPr>
              <a:t> </a:t>
            </a:r>
            <a:r>
              <a:rPr lang="en-US" sz="2000" dirty="0" err="1" smtClean="0">
                <a:solidFill>
                  <a:srgbClr val="C00000"/>
                </a:solidFill>
                <a:latin typeface="Times New Roman" pitchFamily="18" charset="0"/>
                <a:ea typeface="ヒラギノ角ゴ Pro W3" pitchFamily="-111" charset="-128"/>
                <a:cs typeface="Times New Roman" pitchFamily="18" charset="0"/>
              </a:rPr>
              <a:t>triển</a:t>
            </a:r>
            <a:endParaRPr lang="en-US" sz="2000" dirty="0">
              <a:solidFill>
                <a:srgbClr val="C00000"/>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r>
              <a:rPr lang="en-US" sz="1600" dirty="0" err="1" smtClean="0">
                <a:solidFill>
                  <a:schemeClr val="bg1"/>
                </a:solidFill>
                <a:latin typeface="Times New Roman" pitchFamily="18" charset="0"/>
                <a:ea typeface="ヒラギノ角ゴ Pro W3" pitchFamily="-111" charset="-128"/>
                <a:cs typeface="Times New Roman" pitchFamily="18" charset="0"/>
              </a:rPr>
              <a:t>Tạo</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kiểm</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tra</a:t>
            </a:r>
            <a:r>
              <a:rPr lang="en-US" sz="1600" dirty="0" smtClean="0">
                <a:solidFill>
                  <a:schemeClr val="bg1"/>
                </a:solidFill>
                <a:latin typeface="Times New Roman" pitchFamily="18" charset="0"/>
                <a:ea typeface="ヒラギノ角ゴ Pro W3" pitchFamily="-111" charset="-128"/>
                <a:cs typeface="Times New Roman" pitchFamily="18" charset="0"/>
              </a:rPr>
              <a:t>, </a:t>
            </a:r>
            <a:r>
              <a:rPr lang="en-US" sz="1600" dirty="0" err="1" smtClean="0">
                <a:solidFill>
                  <a:schemeClr val="bg1"/>
                </a:solidFill>
                <a:latin typeface="Times New Roman" pitchFamily="18" charset="0"/>
                <a:ea typeface="ヒラギノ角ゴ Pro W3" pitchFamily="-111" charset="-128"/>
                <a:cs typeface="Times New Roman" pitchFamily="18" charset="0"/>
              </a:rPr>
              <a:t>và</a:t>
            </a:r>
            <a:r>
              <a:rPr lang="en-US" sz="1600" dirty="0" smtClean="0">
                <a:solidFill>
                  <a:schemeClr val="bg1"/>
                </a:solidFill>
                <a:latin typeface="Times New Roman" pitchFamily="18" charset="0"/>
                <a:ea typeface="ヒラギノ角ゴ Pro W3" pitchFamily="-111" charset="-128"/>
                <a:cs typeface="Times New Roman" pitchFamily="18" charset="0"/>
              </a:rPr>
              <a:t> publish app</a:t>
            </a:r>
            <a:endParaRPr lang="en-US" sz="1600" dirty="0">
              <a:solidFill>
                <a:schemeClr val="bg1"/>
              </a:solidFill>
              <a:latin typeface="Times New Roman" pitchFamily="18" charset="0"/>
              <a:ea typeface="ヒラギノ角ゴ Pro W3" pitchFamily="-111" charset="-128"/>
              <a:cs typeface="Times New Roman" pitchFamily="18" charset="0"/>
            </a:endParaRPr>
          </a:p>
          <a:p>
            <a:pPr eaLnBrk="0" hangingPunct="0">
              <a:spcBef>
                <a:spcPct val="20000"/>
              </a:spcBef>
              <a:buFont typeface="Arial" pitchFamily="34" charset="0"/>
              <a:buNone/>
              <a:defRPr/>
            </a:pPr>
            <a:endParaRPr lang="en-US" sz="1600" dirty="0">
              <a:solidFill>
                <a:schemeClr val="tx2"/>
              </a:solidFill>
              <a:latin typeface="Times New Roman" pitchFamily="18" charset="0"/>
              <a:ea typeface="ヒラギノ角ゴ Pro W3" pitchFamily="-111" charset="-128"/>
              <a:cs typeface="Times New Roman" pitchFamily="18" charset="0"/>
            </a:endParaRPr>
          </a:p>
          <a:p>
            <a:pPr marL="742950" lvl="1" indent="-285750" eaLnBrk="0" hangingPunct="0">
              <a:spcBef>
                <a:spcPct val="20000"/>
              </a:spcBef>
              <a:buFont typeface="Arial" pitchFamily="34" charset="0"/>
              <a:buChar char="•"/>
              <a:defRPr/>
            </a:pPr>
            <a:endParaRPr lang="en-US" sz="1600" dirty="0">
              <a:solidFill>
                <a:schemeClr val="tx2"/>
              </a:solidFill>
              <a:latin typeface="Times New Roman" pitchFamily="18" charset="0"/>
              <a:ea typeface="ヒラギノ角ゴ Pro W3" pitchFamily="-111" charset="-128"/>
              <a:cs typeface="Times New Roman" pitchFamily="18" charset="0"/>
            </a:endParaRPr>
          </a:p>
        </p:txBody>
      </p:sp>
      <p:pic>
        <p:nvPicPr>
          <p:cNvPr id="11" name="Picture 15"/>
          <p:cNvPicPr>
            <a:picLocks noChangeAspect="1"/>
          </p:cNvPicPr>
          <p:nvPr/>
        </p:nvPicPr>
        <p:blipFill>
          <a:blip r:embed="rId4" cstate="print"/>
          <a:srcRect/>
          <a:stretch>
            <a:fillRect/>
          </a:stretch>
        </p:blipFill>
        <p:spPr bwMode="auto">
          <a:xfrm>
            <a:off x="358775" y="1447801"/>
            <a:ext cx="719138" cy="990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2" name="Picture 16"/>
          <p:cNvPicPr>
            <a:picLocks noChangeAspect="1"/>
          </p:cNvPicPr>
          <p:nvPr/>
        </p:nvPicPr>
        <p:blipFill>
          <a:blip r:embed="rId5" cstate="print"/>
          <a:srcRect/>
          <a:stretch>
            <a:fillRect/>
          </a:stretch>
        </p:blipFill>
        <p:spPr bwMode="auto">
          <a:xfrm>
            <a:off x="347662" y="2743200"/>
            <a:ext cx="719138" cy="838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17"/>
          <p:cNvPicPr>
            <a:picLocks noChangeAspect="1"/>
          </p:cNvPicPr>
          <p:nvPr/>
        </p:nvPicPr>
        <p:blipFill>
          <a:blip r:embed="rId6" cstate="print"/>
          <a:srcRect/>
          <a:stretch>
            <a:fillRect/>
          </a:stretch>
        </p:blipFill>
        <p:spPr bwMode="auto">
          <a:xfrm>
            <a:off x="354210" y="3962400"/>
            <a:ext cx="734816"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8"/>
          <p:cNvPicPr>
            <a:picLocks noChangeAspect="1"/>
          </p:cNvPicPr>
          <p:nvPr/>
        </p:nvPicPr>
        <p:blipFill>
          <a:blip r:embed="rId7" cstate="print"/>
          <a:srcRect/>
          <a:stretch>
            <a:fillRect/>
          </a:stretch>
        </p:blipFill>
        <p:spPr bwMode="auto">
          <a:xfrm>
            <a:off x="337979" y="5334000"/>
            <a:ext cx="728821"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5" name="Picture 19"/>
          <p:cNvPicPr>
            <a:picLocks noChangeAspect="1"/>
          </p:cNvPicPr>
          <p:nvPr/>
        </p:nvPicPr>
        <p:blipFill>
          <a:blip r:embed="rId8" cstate="print"/>
          <a:srcRect/>
          <a:stretch>
            <a:fillRect/>
          </a:stretch>
        </p:blipFill>
        <p:spPr bwMode="auto">
          <a:xfrm>
            <a:off x="4572000" y="1524000"/>
            <a:ext cx="838200" cy="79533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 name="Picture 20"/>
          <p:cNvPicPr>
            <a:picLocks noChangeAspect="1"/>
          </p:cNvPicPr>
          <p:nvPr/>
        </p:nvPicPr>
        <p:blipFill>
          <a:blip r:embed="rId9" cstate="print"/>
          <a:srcRect/>
          <a:stretch>
            <a:fillRect/>
          </a:stretch>
        </p:blipFill>
        <p:spPr bwMode="auto">
          <a:xfrm>
            <a:off x="4572000" y="4114800"/>
            <a:ext cx="838200" cy="8921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7" name="Picture 21"/>
          <p:cNvPicPr>
            <a:picLocks noChangeAspect="1"/>
          </p:cNvPicPr>
          <p:nvPr/>
        </p:nvPicPr>
        <p:blipFill>
          <a:blip r:embed="rId10" cstate="print"/>
          <a:srcRect/>
          <a:stretch>
            <a:fillRect/>
          </a:stretch>
        </p:blipFill>
        <p:spPr bwMode="auto">
          <a:xfrm>
            <a:off x="4572000" y="5410200"/>
            <a:ext cx="838200"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8" name="Picture 22"/>
          <p:cNvPicPr>
            <a:picLocks noChangeAspect="1"/>
          </p:cNvPicPr>
          <p:nvPr/>
        </p:nvPicPr>
        <p:blipFill>
          <a:blip r:embed="rId11" cstate="print"/>
          <a:srcRect/>
          <a:stretch>
            <a:fillRect/>
          </a:stretch>
        </p:blipFill>
        <p:spPr bwMode="auto">
          <a:xfrm>
            <a:off x="4572000" y="2743200"/>
            <a:ext cx="838200" cy="914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301625" y="1219200"/>
            <a:ext cx="8229600" cy="609600"/>
          </a:xfrm>
          <a:prstGeom prst="rect">
            <a:avLst/>
          </a:prstGeom>
        </p:spPr>
        <p:txBody>
          <a:bodyPr vert="horz" anchor="ctr">
            <a:normAutofit fontScale="90000"/>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Lý</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do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cho</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các</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doanh</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nghiệp</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lựa</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chọn</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Appcelerator</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sp>
        <p:nvSpPr>
          <p:cNvPr id="9" name="AutoShape 6" descr="data:image/jpg;base64,/9j/4AAQSkZJRgABAQAAAQABAAD/2wCEAAkGBhQSEBQUEhQVFRQUFBUWFBQUFBUUFxQUFxQWFxUUFRQXHCYeFxojGhQYHy8gJCcpLCwsFR8xNTAqNSYrLCkBCQoKDgwOGg8PFykcHBwpLCkpLCkpKSkpKSkpKS0pKSkpKSkpKSkpKSkpKSkpKSkpKSkpKSwpKSkpKSkpKSksLP/AABEIAOMA3gMBIgACEQEDEQH/xAAcAAABBAMBAAAAAAAAAAAAAAAAAwQFBgECBwj/xABOEAACAQIDAggJCQQHBwUAAAABAgMAEQQSIQUxBgcTIkFRYXEjMnJzgZGhsbMUJDM0QnSywdFSYsLwJWOSo7TD4TVEgpOipNIXQ1ODxP/EABcBAQEBAQAAAAAAAAAAAAAAAAABAgP/xAAbEQEBAQEBAQEBAAAAAAAAAAAAARExQSECA//aAAwDAQACEQMRAD8A7jRRSWIxSoLsQOrrPcOmgVopiu2Y8wUkgk2F1IBPVfr7KeBwaDaiiigKKKKAooooCiiigKKKKAooooCiiigKKKKAooooCiiigKKKKAooooNJpQqljuUEnuAvULs7Eq5aSUgMbWvaygmwAv2kDtNLcLccsOCnkc2REzMQLnKCL2A391ce4YcKVn2TLJAWyOyJzhlYFZ0zAi5HR19NQWrh9tp9nx3Rg/ygkRIRnjFrM01iTu/ZGl3GtriqXgON/HxnnOkgvezoB7VtVYxG05JsDg+VdnyNikTMb5UU4fKg7Bc277brVHXqwde2dx6DTl8P/wAUbfkasWF41cDNYcu8J/eUe24PsrgF62qj0/szb8cl8uIhkHRlORu24LG/sqVjkvXk2OUr4pI7iR7qvvFjw3lixkcMshaGY8nZzfI58Qqei7c237wqDvFFVjhFxj4LBOY5ZSZRa8cStIwv+1bmqexiDUPDxy4SQ2jSUnqYKhPdqb+irgv9FU3C8Y6uLjDTMOtBygPcVGtSUHDOI+NFiE8qF7Dt0FRcWCimmB2tFMLxSK/WFOo7Cu8Hvp3RBRRRQFFFFAUUUUBRRRQFFFFAUUUUBRRRQV/h/s9p9mYqJCA0kRVS2guSLXI3CuIcIdjNhdjNFIVL8qHOS5UZ51IAJAJ0A6BXfeEbWwsp6lv6iDb2VwDhBt5sZsZpmVUYyKpVbkc2VLEX13EUFbh+pYbzuM//AC/rSNPdlRhsHBfXw2M/Dg6WbZy9o9NWRLUcjAEEqrAEHKwzKbdDDpFLSyRMukCxt0NFLMq3/ejkZwR2ArS52Z1N6xWh2c3QQauGm1L4HEcnLG/7Ekb/ANiRW/hrU4Nx0eq1JToQpuDuPQaiwptvEfOZiTcmaU6nU+EbXXeaaR4mx00PR2Hoq+nBquYBE5zuzXRWLEuTrmGu+3oqgbYjEeJdVFlzAgDcAQGsOwX9ldJcR6V2Xwjz4eFo9EaKNlAtoCgIHo3einGJ4W8mtymbcBzsvOZgq3J0Auw1qicDMVfZ2F7Isv8AZd1/KpTEDOpXrFrjeD0EdoNj6K4KmMfGJZOUkw0Re1i8cvP03WZgjC2tiCKc4Da0kZtmaRf/AI5SOUUdSy/a6+f1+NUSu0T9pdekqRa/TYNa3dc99DzXe4NxYa2I6O0XrQvGCxyyrdDu0YHRlNr2Zeg2IPcQRoacVSMFtpIJlkkdUjYNHIzEKBzWkjJPWCrqB08r3U/h4yMHI5SBpZ3AJywwTPoDa98trdu7XfQWiioePhCx/wB1xAH73ydf+kzXHqpxFthT4ySJ5SZh/ajLAek0EhRWkUwYXUgjrBvUNt3hvgsG2TE4iON7Bshuz2N7HIoJ1saCcoqqQ8amzG3YtL9RWQH1FadQ8YOz2Nhiov8AiYr7WAoLDRTXB7UimF4pEkH7jq/uNOqAooooCiiigjeEi3wkw60IHedK82IP6Abzx+LFXpfbf0D9w/EK82Of6Bfz7/GiP50DXYv1ODz+M+Hgqe0x2J9Th+8Yv4eCp7Wpxms0UVgmtMs3ptjj4N/JPupYmm20D4J/JPuqKsm3pyiOy7wz21I1sxB9djY3BqibeN8RfrRD7KvPCNCY5ABc3Y2HVY1RdufSr5pPzqVp0TgxtZ4sBhsoUg8sCGDdE77iGFt/bUvHwn/aj/sv+q/nVY2CfmGH7GxA/vb/AJ06FTEqzJwkiO/Ovet/wkn2U4TbMJ/91B5RKfiAqoE0mz0xNT3Dl1bZsxUhgDE4KkMptMo0Zbg7zTHibkjyY1iQJPm6p25eVcj0m3qFQ2xwTs7aChDJ855sXO555SDmAKb3bQaa7qd8AIlixWJjW+VZIRYsGI5koZCw0Yqbrf8AdqRt1HH7dCkljYXPQT6NBTXHcIFhiE0pKxFgolCl1zHcC0ea2476ppkJLE2vnkvpbdI4/L2062cTmJSUxP0EMYw2huCwI6hv660k+rVsrhhFLc4eeNzoDlYEgm9synXo6R0GuYccZaTGxz25s0EYFv2oy2cf9a+urnLisRGpJkUh7ZivItmOts5KZmI11N99VPh9iWfAWbnZZoyCdSAVkBF+rUeqoS/cUPZcnhPRU/hMRHnXlGOTMM+RlDZenLm0v31B8HBfEKDuJsaubbPQ9BHcTRbTbEiAFGwzzk65jKsauhBGXK8Ohvrr2CurcUu2Zp451mleQRtHkznMyhla4zHnHxekmuVybIj/AJA99q6LxLR5flYBJ1g3knok66GunUUUVAUUUUDDbw+bS+Qa804U/wBBSdk38cNel9ufV5PJNcK4ZbHiw2zZY4QVS4axYsbtLHfU9wHooKtsT6lD94xfwsHT2mWxPqUP3nFfCwdPb1r88ZoJrUmgmtSaqAmmm0T4J/Jb3U4JpptE+CfyT7qC1bfciJ7dOhuAQQVO8HSqJtw+EQ9cSe6rxwgkHJkEgE2sCQL83cOs9g11FUjb0ZV0B0IiUEdRG8VPG1w4PH+j4fOYj8SfrTstTLg439HxeexH+UfzpwWozWWak3asM1JM1EGyATs/aYF78o1rb7+DtbtuKQ4trrNKpBUgxXBFiCGkFiDqDrupXYeuC2oPOfg/0pHgVpipwdCFgBHURZSCOgg6eg1mdbT2NdlkkAYgCSXSykfSuekXpNcW4/ZPoI9xpXaf00vnZfivTMtWmDtdpW3qPQ36iorhZjVkwcgAIIaNtbdDhd48qlmaovbB+bT+Sh/vo6izqB4N/WV8qryWqicGz84XvHvq6s9WFZd6vnEw3Oxf/wBH+ZXPHer/AMSj8/Fjsg/zKlI6nRRRUaFFFFAy219Xl8g1xrjBS+EcdeQeuWOuzbZ+ry+bb3VxnjBNsJIerIf71KCi7DPzKL7zifg4SnZNMth/Uo/vWI+BhqdE1r88ZvQTWpNBNaE1UBNNcefBP5J91Lk01xx8G/kmirpjJyiZgbaL9nNvUW0zL09vXVC4ST55Ve1syBrdV9be2r1jlzR2s2qx+Kubcindf9B21ROEMJR0U71jCnvAW9S8VauDp/o6Pz8/4YaXZqbcH/8AZyfeJ/wQVuzUSss1JM1DNSTNUC/B76ptXyX+E36VHcAG8LN5uP4v+tSHBo/N9qD+rc/3MlRnAI+Gm80vslX9aRpbdsHw0vnZPxmo9mp/ts+Gl86/vv8AnUWzVWQzVG7Ub5vP5A+LHT1mqO2ifATeQPix1CITg6fDr3iriz1Tthnw47xVpaYdY9YotbM1dB4kT4XF+RB75a5wZB1j1iui8R58Li/Ig/FLQjrVFFFRRRRRQNNrj5vL5t/wmuL8YX1KXuX4iV2nav0Evm3/AAmuL8YQ+ZS+SPxpQULYv1JPvU/wIP0pyTTbY/1Jfvcv+Hi/Slia1OM3oJrQtWCa0JqgJpvjD4NvJNKk0hizzG7jUF8XxR5Efw1qjcMR849B/hq6wG6L5uP4a1SuGA+ceg/w08X1PbB/2Yn3mb8EFYZq22H/ALKX71L8OKkGaoVlmpMmgmsUDvgv9DtTzTfAkqK4B/TS+Z/zUqV4Knwe1fME/wBzLUTwH+nl8yfiR0irZwgPhpPOH8Kn86iGapXhIbTP5X+XHUKXojJamWM+hm82fZJHTm9ITjwU/mX9jJQiA2SbS1YsHio1a7qHWx5t7a9Bvaq7sy/KgDeSFHedBVp2Xst5MQkRuAZljcixtqC9jmtfKGI6NKK2xWNiYDJGEN73GY3Ft26uhcSbeGxXm4usfak66qe39mQ5UlwpUIZXhcBrgOoJF2c7+awLbm5p77bxKKeVnJN80SadVpJAfdUWus0UUUQUUUUDXan0Evm3/Ca4xxg/UZvI/iWuz7U+gl82/wCE1xrh+PmM3mz7xT0c92QfmQ+9v/h1/SlCaS2QfmR++H24f/Stias4l6Ca0JoJrQmqjJNIYnxG7jShNJT+K3cfdRV4wbeDTzUXw1qm8MPrA7v0q3bOPgo/NRfDWqjwv+nHcfyp4erjwM2R8o2YFzZbYiRr5c32Ixa1xUgeAf8AXj/lH/ypTiwCjBKZMxUvL4oJytmXnEB1YiwtpfdVnkmRIpXdoTkjLDL8oV9P6qY9dhoTv9NZVUjwD/rx/wApv/KtTwEPRMv9hv1q64RMI6qWxBGcKUIkYCRG1EgUKMiEbrjsuSKzjcKiTIquXj54dmz3vkJX6PXeLdW6ppijQ8FfkeG2hIZA5lw76KpUKFjfffUm7CqdwH+sSeZb4kddO4TSoMDjFBUv8nc80OuVdBqskjNre17L6a5lwEX5xJ5k/EjrUF8x5AkclS12WwVC7HwMe5QCbc0+qkMPKrsFVHBL8ndoSAr9IbpFt/561MbRwkLkFnRXjykiQ2RsycmoJ6PpANx1I0NMsFseSGe5jkVTPn5tpECiKNBmZTcDwZPOUbwLUZz6Tx2G5FlUq0hK3zLGi31Is6M3MYEbgTcZToSQIzb+uCxBylfBHQhQd6680kW9PRU5tfBvLKpRHIWIXIKxgXe4Ls7LluEOlibHxTTDhDs0R4DEkkM5hbRL5FsY2bUi8hy35xAA1sL60X1y3Z/0g7xV14PYMHF4c8pmZp1Qrc5rvcI1yLNduo9V99UjCS5XLdVvabfnVihVs1lIusoQEOVIblcitcgFdQra2NiD0VFWnhDh2SFVlyhpMTcCMm3JxRFc5O/Mcy37TarJxKIBiMUF3clFvvfx36ybVzraGOlmZ5JXDMsavdjvDRmWwVVABNjc9Ldd66DxHq3ynFX1HIxWOXKPpp10HSDkvRq347BRRRRkUUUUDbaX0Mvm3/Ca43w8HzGbzZ/Kuy7R+hk8h/wmuOcOR8xn803uFBzbZJ+ZN989+Hf9KyTWNk/UX++J7cNL+lYJqxKCa0JoJrWqM3rSUc09x91bUNQW/ZZ8DH5qL4MdVLhb9Y9H51a9jnwEfmovgxVU+Ff1n0fxGnh66HxckLgg3KZL5kJZDJCjLOZMs4HOTPG4tINFBPdVl2tsySWBk5JJVlWQNJA7mFAsPKAq25gSAuuW5LC48WuQ7AxU8Mc08MjIYnhj0NlIkJADggqwuDo1+k6Wq97M2vigjOcGJFdzCz4SUQvKxOU5oVJzgk2ziy66EVGln2Tsx8NaJi7FIYIjyZBjzxJkawJBFyN5uCNNCOcTQPmCZA5tKzKxIQZVGUuRpbMwGtx2Gq3iOHskCc7C4gBX5LNKgHhAdUMirznuCdQTe5OtzUHieHeIndUijVWd+TDECR83SASAq6j9gbjrpes5RZOG2KjhwMy8qS0sRSOFTkiALDMwiWwc2W/KEdNgdwrn3ABb4iTzP+alaNCzxvPO5LPhWkAc3Z2kcxxkG9+hm16IgDowpzxdJeebzS+2Vf0rUF721BGc/KMlg0BZWYJreJd7MFYCyGxK63Gt7hlhcHJhmGWWRVX5QWSQnKzcuueQlrXAUg352ljfxqX2viYGmkjdxdJMM7K/MXMeSFg7NkYi8bWOU+MOcNQ1wexDAQUeVEUYjMpLBD4dc5uLDxTv1NiCDzdAmeUIDAaANJmu2Y3yAvd3JOYIL6nxSANNBH8KbnB4kg87kn1PYiFiL66ozrc6aadFpCSUgMX0+kvmI6IwXUdoUAi2hFgL61C8JNo5sNjY1zh447SMVyhriNgFub86NnBJ3jUb6DlcZF2uLi2ttOkVbPlMt3u0bZZQSzFCATjIzmvbVS4Tf9kntqpxAc64JFtQNCatgxEwL5rBhLzs+VWR/lUJvqAF5yR79y37aBB5Xs45g+bqTfXMvyYkKABcErmU9p7q6VxIowxOLzEkiOMWKkf7xiBcdQOW9jc3JrnReQqwulxBFpvLj5MxTQAWa2ZSb6M/bXRuJJCMVjM7MWyR3DKBry84JFid5FyOsmhXXqKKKiCiiigQxw8E/kN+E1x7hkL4KbzTe6uv7SfLDIeqNz6lNeZ9r8Ysk0LxNBGudGUsryEi6nUA0EbsxbYOYdWOQf8Ab4gflSRNb7Ie+BmPXjISfTh8VSZNWFBNYooqoKzRQRpQWnZZtEo6kjH/AG8P61VeFH1keT/G1WsHnsB+zhj/AG8HEfehqtcI4fnC9sYP95JVi3rXDxucOWB5hxCRmMG95FA5NnW+43YA6XysN4rpGy+ErNHG0+ExDcripQ0sCiRXDgsY44gcxYcmABa1lYg3Fq57HFL8jDFD8mkxQFyB4SaNHBTMNQMrOdQQNe0V0HZ3CnDlYuWixEXKPOHcRO8RUmUhYipJkK5yDZbi7dAtUDLhFwigmw8KumJIOKAkEkWVZI4Weyg3s0h0BUHm5nvqNakm1NFyRrnb5YzMdztJe7LYArkRsoBJHPY9VWzb/CjCzfJbvNIoneWWMoU56rPybKdASzSgtkY2sb1T02mFiKogJfDTCRmPjGWUNJJHa1gVjVQNbBSekUUhiYWMTvIx5sMCICCfGIyoDfmgRgN06ab71L8WiXlnP7kQ9cjfpUbtLDyvDJPIS15o4gSDfSEt1ZQAEygX6N1lq08T2xzM+JsbZFhY915v0qCx7T2csjkMA3hon1XcQqhiGzagXVvs7iLnSonB8H1iIMbOqoJwy3JXXELmDZdPF6CSSuuuU2uU2yrlHtcEIxF2UjSwdGX7WU2IIsQF1W1zBYPgwkJzKrgl3LocjqcxZgwF7kAnS9iuc6bzRGzSWzagm7Xtz2JfQraMEkkKMptlNupahOGYy4LEnQFjEhIUKzgSxgFiOi3NAubjU9VWiDZhItzjzgRdVQAa3tlNhv6euq5xpSrDgo4Ro00qta9yI4lJJvvtmZAPT1UXXLsHFmax6dNN+7oqeweNa2gUh3vzmjJU/KoRdrm4GaOMa/Zues1DYEc8d/5VMwxlQAGNlJIFlI1lSQg6c4XQCxoHOJaVIlYsoEkbLlAJNo4QADYDUgZb7uceg10biSitPiTmzeDW5IykfOJwARuvZQTbrrnkmJZ1UNayBgLALcPYNmtvvYd3RXT+JnZ8iHESuhVHWMIxFg2VnJtff43dRHUKKKKgKKKKBrtQXglH9W/4TXjuQc71/hNex8cLxSeQ34TXjtl8IP56Kok9jfUJvveH/wAPjP0rSt9in5jP96wp9cGNrW1SDFbsLDt/nStaXxUvMtm005vO0ILEta2XW/Qb61QiK2UVhBoO4Vtu16qCYx2OaGRWKZhJhsLdSStx8miysrAaHf17zUXjMUZnzlQoVAiqCWsoJOpO8ksTXSuGnF5K2z8HNEjPLDhYop41F2yqmjKu9ipJBAubW/ZrlyyZa6fzxP0mMNt9o4MLh20jgxZxIaPmzG/jAX0uAWse0dVjeNlcLcGI4UE7QssbE2icCJwWKqmVTvErKMuhAsbaVQsPh7SJJlSTKCGR9zBhY7wRfv6QD0Vc327hxs2bDokwkkEoyZAUYy8wMXvY5Us3QbqAO3FaNeEG3MJL8myycoIosRIseRgseJZUEMRBsAmYFmAupKa3uKrkGPUhYcLBcyxYaFSwu2aF1llYLqDysrKe4W6TT+PZkAvk5cnXKGRFUHW1yWzW3blq98EeLySRITKOQhji5MIl+UlDFWkZmIBGZkGuhtpqNSCWC4BPi9iS2scRPN8pjLGwJS6KL7hmUya/1gqB4v8AZ+IwGKmTEwvAJoCgeSypnWRSoz3ym4zgG9vXXdYIFRVRAFVQFVRoAALACtnjBFiAR1EXHqrKI8YBGiSxBsqrcEEHS28VG7Q2S1rJoxZddLAXuTrv0FvT6RLRYWKNiI441bpyqq+vKKd269TV0QGD2M32raneBYAdQ6TUfws4r8NtAxmV5UaNCitGyi4Y5jmDKQde6rW7VqHpo5mvEZg4jd8TiD1DwYv6lvSo4ssH0HEHtMiD2BPzq/Y+DOLjeN/aKjwlQQuzeBeEhN1hBI+05Mh9GbQegVOleytgv8++lBut/N6BxsySxK9eoqRqIjupB9P8+2pYGgzRRRQautwQenSvJ+2diNBjZIm0MUxU+SG39xWx9NesqoXGJxaDHHl4CqYgCxzeJKo3BiNzAaA+g9BFFS4R8V0eB2XLyLvJPmimkvbnJFnDFUXxQFkc2uSbHU9HMcv8/nXauD0GLURx47C4gyQWEUkdnSS3itJIhLBgABfdYDcb1JrxeYdrN8mwyuTmZ2hDAE78sPi37TbuqSrY4CpBNgQT1A3Pq31LYTglipbFcNMQdxZGQet7Xrv2D4MJGNHcD9mBVw6+qMA/9VSGHiii8UAHpN8zHvZsx9tNRxDBcU+Ok3oqD95r/hq0bA4lWWVHxMisisGMajxrG4DE/ZuNR07t166Q+LX95u9jb1DT2Vocc3Rp3VRKqthbqqk/+jmz7kqkqknonk07gTb1irTg8Yb2b0GnGLksh6OgW66gpkvFRgVGrTA9edbn0ZKaji7wqnRpWH7xX8lqyBaUA1F91UR+zuD8MNjHGL9DHnG/YToD3VLfKGH2vbelA5ZcoB6h1DqpM4SwuT069nbUDiPHG9jY93T3U4nk8GSvVpUaIR19foPR6KcYZ96ncfYaBLAjna9I/wBafM2ndTHJY9oNOxuoNHfoorYgVlRQag0zmhsezop+VpOZNBQNVWlLVsFpQLQJZP5/n+daeYVubbqpHJSkOhoHFFFFAUUVht1BHPKZJMo8Ue23XWcTMVtYWJ91N4XKtcUrNLn1ta3uNA2Zid5J7zWAlLBKyEoEslbBKWyVkJQJBKdYpsyL7e+tAlKKtwR6RQMwlKRRXNqcZaTC1RtE9hb2DrrfITv0B9NYUWNK793rNQNeS/Q/lWeTH89dLvH7ffWMlBoVuKVioRa2VbUGMlZArfLRagxagrW9qKBsErdRShWgLQaBazlpQCs2oAVmsCs0BRRRQRs8NmNaouvfT7ER3F6b5KDTk6yEpbLWQlAkErYJSgWshaBMLWwWlMtZy0CSrWClLZaCtAkFpQVkLWwWg0y1nk63otQacnWwFZtWaDFqLVmigKKKKAooooCiiigKKKKAooooMNupC1FFBlazWaKDNZoooM0UUUGaKKKArNFFAUUUUBRRRQFFFFAUUUUBRRRQFFFFAUUUUH//2Q=="/>
          <p:cNvSpPr>
            <a:spLocks noChangeAspect="1" noChangeArrowheads="1"/>
          </p:cNvSpPr>
          <p:nvPr/>
        </p:nvSpPr>
        <p:spPr bwMode="auto">
          <a:xfrm>
            <a:off x="0" y="769937"/>
            <a:ext cx="304800" cy="304801"/>
          </a:xfrm>
          <a:prstGeom prst="rect">
            <a:avLst/>
          </a:prstGeom>
          <a:noFill/>
          <a:ln w="9525">
            <a:noFill/>
            <a:miter lim="800000"/>
            <a:headEnd/>
            <a:tailEnd/>
          </a:ln>
        </p:spPr>
        <p:txBody>
          <a:bodyPr/>
          <a:lstStyle/>
          <a:p>
            <a:endParaRPr lang="en-IN"/>
          </a:p>
        </p:txBody>
      </p:sp>
      <p:grpSp>
        <p:nvGrpSpPr>
          <p:cNvPr id="3" name="Group 7"/>
          <p:cNvGrpSpPr>
            <a:grpSpLocks/>
          </p:cNvGrpSpPr>
          <p:nvPr/>
        </p:nvGrpSpPr>
        <p:grpSpPr bwMode="auto">
          <a:xfrm>
            <a:off x="5105400" y="1905000"/>
            <a:ext cx="3048000" cy="3200400"/>
            <a:chOff x="4953000" y="1600200"/>
            <a:chExt cx="3733800" cy="3733800"/>
          </a:xfrm>
        </p:grpSpPr>
        <p:pic>
          <p:nvPicPr>
            <p:cNvPr id="11" name="Picture 1" descr="C:\Users\rish\Desktop\default_app_logo.png"/>
            <p:cNvPicPr>
              <a:picLocks noChangeAspect="1" noChangeArrowheads="1"/>
            </p:cNvPicPr>
            <p:nvPr/>
          </p:nvPicPr>
          <p:blipFill>
            <a:blip r:embed="rId4" cstate="print"/>
            <a:srcRect/>
            <a:stretch>
              <a:fillRect/>
            </a:stretch>
          </p:blipFill>
          <p:spPr bwMode="auto">
            <a:xfrm>
              <a:off x="4953000" y="1600200"/>
              <a:ext cx="3733800" cy="3733800"/>
            </a:xfrm>
            <a:prstGeom prst="roundRect">
              <a:avLst>
                <a:gd name="adj" fmla="val 8594"/>
              </a:avLst>
            </a:prstGeom>
            <a:solidFill>
              <a:schemeClr val="bg1"/>
            </a:solidFill>
            <a:ln>
              <a:noFill/>
            </a:ln>
            <a:effectLst>
              <a:glow rad="101600">
                <a:schemeClr val="accent1">
                  <a:satMod val="175000"/>
                  <a:alpha val="40000"/>
                </a:schemeClr>
              </a:glow>
              <a:outerShdw blurRad="95000" rotWithShape="0">
                <a:srgbClr val="000000">
                  <a:alpha val="50000"/>
                </a:srgbClr>
              </a:outerShdw>
              <a:softEdge rad="12700"/>
            </a:effectLst>
          </p:spPr>
        </p:pic>
        <p:sp>
          <p:nvSpPr>
            <p:cNvPr id="12" name="TextBox 11"/>
            <p:cNvSpPr txBox="1"/>
            <p:nvPr/>
          </p:nvSpPr>
          <p:spPr>
            <a:xfrm>
              <a:off x="5430838" y="2456488"/>
              <a:ext cx="2975927" cy="1544012"/>
            </a:xfrm>
            <a:prstGeom prst="rect">
              <a:avLst/>
            </a:prstGeom>
            <a:noFill/>
          </p:spPr>
          <p:txBody>
            <a:bodyPr wrap="square">
              <a:spAutoFit/>
            </a:bodyPr>
            <a:lstStyle/>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Nền</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tảng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tích</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hợp</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cho</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cả</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doanh</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nghiệp</a:t>
              </a:r>
              <a:endPar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và</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người</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tiêu</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dùng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a:defRPr/>
              </a:pP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thị</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trường</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di</a:t>
              </a:r>
              <a:r>
                <a:rPr lang="en-US" sz="2000" b="1" dirty="0"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err="1" smtClean="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động</a:t>
              </a:r>
              <a:endParaRPr lang="en-IN" sz="2000" b="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graphicFrame>
        <p:nvGraphicFramePr>
          <p:cNvPr id="13" name="Diagram 12"/>
          <p:cNvGraphicFramePr/>
          <p:nvPr/>
        </p:nvGraphicFramePr>
        <p:xfrm>
          <a:off x="1371600" y="5562600"/>
          <a:ext cx="6096000" cy="1295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Picture 3" descr="venn-diagram-01.png"/>
          <p:cNvPicPr>
            <a:picLocks noChangeAspect="1"/>
          </p:cNvPicPr>
          <p:nvPr/>
        </p:nvPicPr>
        <p:blipFill>
          <a:blip r:embed="rId10" cstate="screen">
            <a:extLst>
              <a:ext uri="{28A0092B-C50C-407E-A947-70E740481C1C}">
                <a14:useLocalDpi xmlns="" xmlns:a14="http://schemas.microsoft.com/office/drawing/2010/main"/>
              </a:ext>
            </a:extLst>
          </a:blip>
          <a:srcRect/>
          <a:stretch>
            <a:fillRect/>
          </a:stretch>
        </p:blipFill>
        <p:spPr bwMode="auto">
          <a:xfrm>
            <a:off x="0" y="2133600"/>
            <a:ext cx="41656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2"/>
          <p:cNvPicPr>
            <a:picLocks noGrp="1" noChangeAspect="1" noChangeArrowheads="1"/>
          </p:cNvPicPr>
          <p:nvPr>
            <p:ph idx="1"/>
          </p:nvPr>
        </p:nvPicPr>
        <p:blipFill>
          <a:blip r:embed="rId4" cstate="print"/>
          <a:stretch>
            <a:fillRect/>
          </a:stretch>
        </p:blipFill>
        <p:spPr>
          <a:xfrm>
            <a:off x="4724400" y="3352800"/>
            <a:ext cx="4171950" cy="2771775"/>
          </a:xfrm>
          <a:prstGeom prst="roundRect">
            <a:avLst>
              <a:gd name="adj" fmla="val 16667"/>
            </a:avLst>
          </a:prstGeom>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itle 1"/>
          <p:cNvSpPr txBox="1">
            <a:spLocks/>
          </p:cNvSpPr>
          <p:nvPr/>
        </p:nvSpPr>
        <p:spPr>
          <a:xfrm>
            <a:off x="457200" y="1371600"/>
            <a:ext cx="8229600" cy="762000"/>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Vài</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lý</a:t>
            </a:r>
            <a:r>
              <a:rPr kumimoji="0" lang="en-US" sz="3200" b="0" i="0" u="none" strike="noStrike" kern="1200" cap="none" spc="0" normalizeH="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 do </a:t>
            </a:r>
            <a:r>
              <a:rPr kumimoji="0" lang="en-US" sz="3200" b="0" i="0" u="none" strike="noStrike" kern="1200" cap="none" spc="0" normalizeH="0" noProof="0" dirty="0" err="1"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rPr>
              <a:t>khác</a:t>
            </a:r>
            <a:r>
              <a:rPr lang="en-US" sz="320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latin typeface="Times New Roman" pitchFamily="18" charset="0"/>
                <a:ea typeface="+mj-ea"/>
                <a:cs typeface="Times New Roman" pitchFamily="18" charset="0"/>
              </a:rPr>
              <a:t>…</a:t>
            </a:r>
            <a:endParaRPr kumimoji="0" lang="en-IN" sz="3200" b="0" i="0" u="none" strike="noStrike" kern="1200" cap="none" spc="0" normalizeH="0" baseline="0" noProof="0" dirty="0" smtClean="0">
              <a:ln w="6350">
                <a:solidFill>
                  <a:schemeClr val="accent1">
                    <a:shade val="43000"/>
                  </a:schemeClr>
                </a:solidFill>
              </a:ln>
              <a:solidFill>
                <a:schemeClr val="accent6">
                  <a:lumMod val="75000"/>
                </a:schemeClr>
              </a:solidFill>
              <a:effectLst>
                <a:outerShdw blurRad="26000" dist="26000" dir="14500000" algn="tl" rotWithShape="0">
                  <a:srgbClr val="000000">
                    <a:alpha val="40000"/>
                  </a:srgbClr>
                </a:outerShdw>
              </a:effectLst>
              <a:uLnTx/>
              <a:uFillTx/>
              <a:latin typeface="Times New Roman" pitchFamily="18" charset="0"/>
              <a:ea typeface="+mj-ea"/>
              <a:cs typeface="Times New Roman" pitchFamily="18" charset="0"/>
            </a:endParaRPr>
          </a:p>
        </p:txBody>
      </p:sp>
      <p:pic>
        <p:nvPicPr>
          <p:cNvPr id="10" name="Picture 3"/>
          <p:cNvPicPr>
            <a:picLocks noChangeAspect="1" noChangeArrowheads="1"/>
          </p:cNvPicPr>
          <p:nvPr/>
        </p:nvPicPr>
        <p:blipFill>
          <a:blip r:embed="rId5" cstate="print"/>
          <a:srcRect/>
          <a:stretch>
            <a:fillRect/>
          </a:stretch>
        </p:blipFill>
        <p:spPr bwMode="auto">
          <a:xfrm>
            <a:off x="533400" y="2362200"/>
            <a:ext cx="4038600"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2286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9" name="Picture 1" descr="-000012.png"/>
          <p:cNvPicPr>
            <a:picLocks/>
          </p:cNvPicPr>
          <p:nvPr/>
        </p:nvPicPr>
        <p:blipFill>
          <a:blip r:embed="rId4" cstate="print"/>
          <a:srcRect/>
          <a:stretch>
            <a:fillRect/>
          </a:stretch>
        </p:blipFill>
        <p:spPr bwMode="auto">
          <a:xfrm>
            <a:off x="381000" y="1295400"/>
            <a:ext cx="8229600" cy="541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Explosion 1 9"/>
          <p:cNvSpPr/>
          <p:nvPr/>
        </p:nvSpPr>
        <p:spPr>
          <a:xfrm>
            <a:off x="6781800" y="1066800"/>
            <a:ext cx="2362200" cy="1828800"/>
          </a:xfrm>
          <a:prstGeom prst="irregularSeal1">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err="1" smtClean="0">
                <a:solidFill>
                  <a:schemeClr val="bg1">
                    <a:lumMod val="95000"/>
                  </a:schemeClr>
                </a:solidFill>
                <a:latin typeface="Times New Roman" pitchFamily="18" charset="0"/>
                <a:cs typeface="Times New Roman" pitchFamily="18" charset="0"/>
              </a:rPr>
              <a:t>Đến</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tháng</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tư</a:t>
            </a:r>
            <a:r>
              <a:rPr lang="en-US" sz="1200" b="1" dirty="0" smtClean="0">
                <a:solidFill>
                  <a:schemeClr val="bg1">
                    <a:lumMod val="95000"/>
                  </a:schemeClr>
                </a:solidFill>
                <a:latin typeface="Times New Roman" pitchFamily="18" charset="0"/>
                <a:cs typeface="Times New Roman" pitchFamily="18" charset="0"/>
              </a:rPr>
              <a:t> 2012, </a:t>
            </a:r>
            <a:r>
              <a:rPr lang="en-US" sz="1200" b="1" dirty="0" err="1" smtClean="0">
                <a:solidFill>
                  <a:schemeClr val="bg1">
                    <a:lumMod val="95000"/>
                  </a:schemeClr>
                </a:solidFill>
                <a:latin typeface="Times New Roman" pitchFamily="18" charset="0"/>
                <a:cs typeface="Times New Roman" pitchFamily="18" charset="0"/>
              </a:rPr>
              <a:t>hơn</a:t>
            </a:r>
            <a:r>
              <a:rPr lang="en-US" sz="1200" b="1" dirty="0" smtClean="0">
                <a:solidFill>
                  <a:schemeClr val="bg1">
                    <a:lumMod val="95000"/>
                  </a:schemeClr>
                </a:solidFill>
                <a:latin typeface="Times New Roman" pitchFamily="18" charset="0"/>
                <a:cs typeface="Times New Roman" pitchFamily="18" charset="0"/>
              </a:rPr>
              <a:t> 300,000 </a:t>
            </a:r>
            <a:r>
              <a:rPr lang="en-US" sz="1200" b="1" dirty="0" err="1" smtClean="0">
                <a:solidFill>
                  <a:schemeClr val="bg1">
                    <a:lumMod val="95000"/>
                  </a:schemeClr>
                </a:solidFill>
                <a:latin typeface="Times New Roman" pitchFamily="18" charset="0"/>
                <a:cs typeface="Times New Roman" pitchFamily="18" charset="0"/>
              </a:rPr>
              <a:t>nhà</a:t>
            </a:r>
            <a:r>
              <a:rPr lang="en-US" sz="1200" b="1" dirty="0" smtClean="0">
                <a:solidFill>
                  <a:schemeClr val="bg1">
                    <a:lumMod val="95000"/>
                  </a:schemeClr>
                </a:solidFill>
                <a:latin typeface="Times New Roman" pitchFamily="18" charset="0"/>
                <a:cs typeface="Times New Roman" pitchFamily="18" charset="0"/>
              </a:rPr>
              <a:t> </a:t>
            </a:r>
            <a:br>
              <a:rPr lang="en-US" sz="1200" b="1" dirty="0" smtClean="0">
                <a:solidFill>
                  <a:schemeClr val="bg1">
                    <a:lumMod val="95000"/>
                  </a:schemeClr>
                </a:solidFill>
                <a:latin typeface="Times New Roman" pitchFamily="18" charset="0"/>
                <a:cs typeface="Times New Roman" pitchFamily="18" charset="0"/>
              </a:rPr>
            </a:br>
            <a:r>
              <a:rPr lang="en-US" sz="1200" b="1" dirty="0" err="1" smtClean="0">
                <a:solidFill>
                  <a:schemeClr val="bg1">
                    <a:lumMod val="95000"/>
                  </a:schemeClr>
                </a:solidFill>
                <a:latin typeface="Times New Roman" pitchFamily="18" charset="0"/>
                <a:cs typeface="Times New Roman" pitchFamily="18" charset="0"/>
              </a:rPr>
              <a:t>phát</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triển</a:t>
            </a:r>
            <a:r>
              <a:rPr lang="en-US" sz="1200" b="1" dirty="0" smtClean="0">
                <a:solidFill>
                  <a:schemeClr val="bg1">
                    <a:lumMod val="95000"/>
                  </a:schemeClr>
                </a:solidFill>
                <a:latin typeface="Times New Roman" pitchFamily="18" charset="0"/>
                <a:cs typeface="Times New Roman" pitchFamily="18" charset="0"/>
              </a:rPr>
              <a:t> </a:t>
            </a:r>
          </a:p>
          <a:p>
            <a:pPr algn="ctr">
              <a:defRPr/>
            </a:pPr>
            <a:r>
              <a:rPr lang="en-US" sz="1200" b="1" dirty="0" err="1" smtClean="0">
                <a:solidFill>
                  <a:schemeClr val="bg1">
                    <a:lumMod val="95000"/>
                  </a:schemeClr>
                </a:solidFill>
                <a:latin typeface="Times New Roman" pitchFamily="18" charset="0"/>
                <a:cs typeface="Times New Roman" pitchFamily="18" charset="0"/>
              </a:rPr>
              <a:t>đăng</a:t>
            </a:r>
            <a:r>
              <a:rPr lang="en-US" sz="1200" b="1" dirty="0" smtClean="0">
                <a:solidFill>
                  <a:schemeClr val="bg1">
                    <a:lumMod val="95000"/>
                  </a:schemeClr>
                </a:solidFill>
                <a:latin typeface="Times New Roman" pitchFamily="18" charset="0"/>
                <a:cs typeface="Times New Roman" pitchFamily="18" charset="0"/>
              </a:rPr>
              <a:t> </a:t>
            </a:r>
            <a:r>
              <a:rPr lang="en-US" sz="1200" b="1" dirty="0" err="1" smtClean="0">
                <a:solidFill>
                  <a:schemeClr val="bg1">
                    <a:lumMod val="95000"/>
                  </a:schemeClr>
                </a:solidFill>
                <a:latin typeface="Times New Roman" pitchFamily="18" charset="0"/>
                <a:cs typeface="Times New Roman" pitchFamily="18" charset="0"/>
              </a:rPr>
              <a:t>ký</a:t>
            </a:r>
            <a:endParaRPr lang="en-IN" sz="1200" b="1" dirty="0">
              <a:solidFill>
                <a:schemeClr val="bg1">
                  <a:lumMod val="95000"/>
                </a:schemeClr>
              </a:solidFill>
              <a:latin typeface="Times New Roman" pitchFamily="18" charset="0"/>
              <a:cs typeface="Times New Roman" pitchFamily="18" charset="0"/>
            </a:endParaRPr>
          </a:p>
        </p:txBody>
      </p:sp>
      <p:sp>
        <p:nvSpPr>
          <p:cNvPr id="8" name="TextBox 1"/>
          <p:cNvSpPr txBox="1">
            <a:spLocks noChangeArrowheads="1"/>
          </p:cNvSpPr>
          <p:nvPr/>
        </p:nvSpPr>
        <p:spPr bwMode="auto">
          <a:xfrm>
            <a:off x="304800" y="838200"/>
            <a:ext cx="8382000" cy="584200"/>
          </a:xfrm>
          <a:prstGeom prst="rect">
            <a:avLst/>
          </a:prstGeom>
          <a:noFill/>
          <a:ln w="9525">
            <a:noFill/>
            <a:miter lim="800000"/>
            <a:headEnd/>
            <a:tailEnd/>
          </a:ln>
        </p:spPr>
        <p:txBody>
          <a:bodyPr>
            <a:spAutoFit/>
          </a:bodyPr>
          <a:lstStyle/>
          <a:p>
            <a:pPr algn="ctr">
              <a:defRPr/>
            </a:pPr>
            <a:r>
              <a:rPr lang="en-US" sz="3200" dirty="0" err="1" smtClean="0">
                <a:solidFill>
                  <a:schemeClr val="accent6">
                    <a:lumMod val="75000"/>
                  </a:schemeClr>
                </a:solidFill>
                <a:latin typeface="Times New Roman" pitchFamily="18" charset="0"/>
                <a:cs typeface="Times New Roman" pitchFamily="18" charset="0"/>
              </a:rPr>
              <a:t>Appcelerator</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và</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nhà</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phát</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triển</a:t>
            </a:r>
            <a:endParaRPr lang="en-US" sz="32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76200"/>
            <a:ext cx="8229600" cy="1399032"/>
          </a:xfrm>
        </p:spPr>
        <p:txBody>
          <a:bodyPr/>
          <a:lstStyle/>
          <a:p>
            <a:pPr algn="ctr"/>
            <a:r>
              <a:rPr lang="en-US" dirty="0">
                <a:latin typeface="Arial" pitchFamily="34" charset="0"/>
                <a:cs typeface="Arial" pitchFamily="34" charset="0"/>
              </a:rPr>
              <a:t>Ứ</a:t>
            </a:r>
            <a:r>
              <a:rPr lang="vi-VN" dirty="0" smtClean="0">
                <a:latin typeface="Arial" pitchFamily="34" charset="0"/>
                <a:cs typeface="Arial" pitchFamily="34" charset="0"/>
              </a:rPr>
              <a:t>ng </a:t>
            </a:r>
            <a:r>
              <a:rPr lang="vi-VN" dirty="0">
                <a:latin typeface="Arial" pitchFamily="34" charset="0"/>
                <a:cs typeface="Arial" pitchFamily="34" charset="0"/>
              </a:rPr>
              <a:t>dụng được phát triển bỏi </a:t>
            </a:r>
            <a:br>
              <a:rPr lang="vi-VN" dirty="0">
                <a:latin typeface="Arial" pitchFamily="34" charset="0"/>
                <a:cs typeface="Arial" pitchFamily="34" charset="0"/>
              </a:rPr>
            </a:br>
            <a:r>
              <a:rPr lang="vi-VN" dirty="0">
                <a:latin typeface="Arial" pitchFamily="34" charset="0"/>
                <a:cs typeface="Arial" pitchFamily="34" charset="0"/>
              </a:rPr>
              <a:t>Titanium</a:t>
            </a:r>
            <a:r>
              <a:rPr lang="en-US" dirty="0" smtClean="0">
                <a:latin typeface="Arial" pitchFamily="34" charset="0"/>
                <a:cs typeface="Arial" pitchFamily="34" charset="0"/>
              </a:rPr>
              <a:t>?</a:t>
            </a:r>
            <a:endParaRPr lang="en-US" dirty="0">
              <a:latin typeface="VNI-Disney" pitchFamily="2" charset="0"/>
            </a:endParaRPr>
          </a:p>
        </p:txBody>
      </p:sp>
      <p:pic>
        <p:nvPicPr>
          <p:cNvPr id="8" name="Picture 1" descr="-000019.png"/>
          <p:cNvPicPr>
            <a:picLocks noGrp="1"/>
          </p:cNvPicPr>
          <p:nvPr>
            <p:ph idx="1"/>
          </p:nvPr>
        </p:nvPicPr>
        <p:blipFill>
          <a:blip r:embed="rId4" cstate="print"/>
          <a:stretch>
            <a:fillRect/>
          </a:stretch>
        </p:blipFill>
        <p:spPr>
          <a:xfrm>
            <a:off x="0" y="1882774"/>
            <a:ext cx="9144000" cy="4975225"/>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1524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21.png"/>
          <p:cNvPicPr>
            <a:picLocks noGrp="1"/>
          </p:cNvPicPr>
          <p:nvPr>
            <p:ph idx="1"/>
          </p:nvPr>
        </p:nvPicPr>
        <p:blipFill>
          <a:blip r:embed="rId4" cstate="print"/>
          <a:stretch>
            <a:fillRect/>
          </a:stretch>
        </p:blipFill>
        <p:spPr>
          <a:xfrm>
            <a:off x="0" y="1882774"/>
            <a:ext cx="91440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0" y="1138238"/>
            <a:ext cx="8382000" cy="584200"/>
          </a:xfrm>
          <a:prstGeom prst="rect">
            <a:avLst/>
          </a:prstGeom>
          <a:noFill/>
          <a:ln w="9525">
            <a:noFill/>
            <a:miter lim="800000"/>
            <a:headEnd/>
            <a:tailEnd/>
          </a:ln>
        </p:spPr>
        <p:txBody>
          <a:bodyPr>
            <a:spAutoFit/>
          </a:bodyPr>
          <a:lstStyle/>
          <a:p>
            <a:pPr algn="ctr">
              <a:defRPr/>
            </a:pPr>
            <a:r>
              <a:rPr lang="en-US" sz="3200" dirty="0" err="1" smtClean="0">
                <a:solidFill>
                  <a:schemeClr val="accent6">
                    <a:lumMod val="75000"/>
                  </a:schemeClr>
                </a:solidFill>
                <a:latin typeface="Times New Roman" pitchFamily="18" charset="0"/>
                <a:cs typeface="Times New Roman" pitchFamily="18" charset="0"/>
              </a:rPr>
              <a:t>Vài</a:t>
            </a:r>
            <a:r>
              <a:rPr lang="en-US" sz="3200" dirty="0" smtClean="0">
                <a:solidFill>
                  <a:schemeClr val="accent6">
                    <a:lumMod val="75000"/>
                  </a:schemeClr>
                </a:solidFill>
                <a:latin typeface="Times New Roman" pitchFamily="18" charset="0"/>
                <a:cs typeface="Times New Roman" pitchFamily="18" charset="0"/>
              </a:rPr>
              <a:t> app </a:t>
            </a:r>
            <a:r>
              <a:rPr lang="en-US" sz="3200" dirty="0" err="1" smtClean="0">
                <a:solidFill>
                  <a:schemeClr val="accent6">
                    <a:lumMod val="75000"/>
                  </a:schemeClr>
                </a:solidFill>
                <a:latin typeface="Times New Roman" pitchFamily="18" charset="0"/>
                <a:cs typeface="Times New Roman" pitchFamily="18" charset="0"/>
              </a:rPr>
              <a:t>khác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nữa</a:t>
            </a:r>
            <a:r>
              <a:rPr lang="en-US" sz="3200" dirty="0" smtClean="0">
                <a:solidFill>
                  <a:schemeClr val="accent6">
                    <a:lumMod val="75000"/>
                  </a:schemeClr>
                </a:solidFill>
                <a:latin typeface="Times New Roman" pitchFamily="18" charset="0"/>
                <a:cs typeface="Times New Roman" pitchFamily="18" charset="0"/>
              </a:rPr>
              <a:t>….</a:t>
            </a:r>
            <a:endParaRPr lang="en-US" sz="32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685800" y="0"/>
            <a:ext cx="8229600" cy="1399032"/>
          </a:xfrm>
        </p:spPr>
        <p:txBody>
          <a:bodyPr/>
          <a:lstStyle/>
          <a:p>
            <a:r>
              <a:rPr lang="en-US" dirty="0" err="1" smtClean="0">
                <a:latin typeface="Arial" pitchFamily="34" charset="0"/>
                <a:cs typeface="Arial" pitchFamily="34" charset="0"/>
              </a:rPr>
              <a:t>Nội</a:t>
            </a:r>
            <a:r>
              <a:rPr lang="en-US" dirty="0" smtClean="0">
                <a:latin typeface="Arial" pitchFamily="34" charset="0"/>
                <a:cs typeface="Arial" pitchFamily="34" charset="0"/>
              </a:rPr>
              <a:t> dung </a:t>
            </a:r>
            <a:r>
              <a:rPr lang="en-US" dirty="0" err="1" smtClean="0">
                <a:latin typeface="Arial" pitchFamily="34" charset="0"/>
                <a:cs typeface="Arial" pitchFamily="34" charset="0"/>
              </a:rPr>
              <a:t>báo</a:t>
            </a:r>
            <a:r>
              <a:rPr lang="en-US" dirty="0" smtClean="0">
                <a:latin typeface="Arial" pitchFamily="34" charset="0"/>
                <a:cs typeface="Arial" pitchFamily="34" charset="0"/>
              </a:rPr>
              <a:t> </a:t>
            </a:r>
            <a:r>
              <a:rPr lang="en-US" dirty="0" err="1" smtClean="0">
                <a:latin typeface="Arial" pitchFamily="34" charset="0"/>
                <a:cs typeface="Arial" pitchFamily="34" charset="0"/>
              </a:rPr>
              <a:t>cáo</a:t>
            </a:r>
            <a:endParaRPr lang="en-US" dirty="0">
              <a:latin typeface="VNI-Disney" pitchFamily="2" charset="0"/>
            </a:endParaRPr>
          </a:p>
        </p:txBody>
      </p:sp>
      <p:sp>
        <p:nvSpPr>
          <p:cNvPr id="3" name="Content Placeholder 2"/>
          <p:cNvSpPr>
            <a:spLocks noGrp="1"/>
          </p:cNvSpPr>
          <p:nvPr>
            <p:ph idx="1"/>
          </p:nvPr>
        </p:nvSpPr>
        <p:spPr>
          <a:xfrm>
            <a:off x="457200" y="1447800"/>
            <a:ext cx="8458200" cy="5410200"/>
          </a:xfrm>
        </p:spPr>
        <p:txBody>
          <a:bodyPr>
            <a:normAutofit fontScale="92500" lnSpcReduction="10000"/>
          </a:bodyPr>
          <a:lstStyle/>
          <a:p>
            <a:r>
              <a:rPr lang="en-US" dirty="0" err="1" smtClean="0">
                <a:solidFill>
                  <a:schemeClr val="bg1"/>
                </a:solidFill>
                <a:latin typeface="Times New Roman" pitchFamily="18" charset="0"/>
                <a:cs typeface="Times New Roman" pitchFamily="18" charset="0"/>
              </a:rPr>
              <a:t>Ứng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dụng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động</a:t>
            </a:r>
            <a:r>
              <a:rPr lang="en-US" dirty="0" smtClean="0">
                <a:solidFill>
                  <a:schemeClr val="bg1"/>
                </a:solidFill>
                <a:latin typeface="Times New Roman" pitchFamily="18" charset="0"/>
                <a:cs typeface="Times New Roman" pitchFamily="18" charset="0"/>
              </a:rPr>
              <a:t> – </a:t>
            </a:r>
            <a:r>
              <a:rPr lang="en-US" dirty="0" err="1" smtClean="0">
                <a:solidFill>
                  <a:schemeClr val="bg1"/>
                </a:solidFill>
                <a:latin typeface="Times New Roman" pitchFamily="18" charset="0"/>
                <a:cs typeface="Times New Roman" pitchFamily="18" charset="0"/>
              </a:rPr>
              <a:t>Tiềm</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năng</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Web &amp; Native</a:t>
            </a:r>
          </a:p>
          <a:p>
            <a:r>
              <a:rPr lang="en-US" dirty="0" err="1" smtClean="0">
                <a:solidFill>
                  <a:schemeClr val="bg1"/>
                </a:solidFill>
                <a:latin typeface="Times New Roman" pitchFamily="18" charset="0"/>
                <a:cs typeface="Times New Roman" pitchFamily="18" charset="0"/>
              </a:rPr>
              <a:t>Đa</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nền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tảng</a:t>
            </a:r>
            <a:endParaRPr lang="en-US" dirty="0" smtClean="0">
              <a:solidFill>
                <a:schemeClr val="bg1"/>
              </a:solidFill>
              <a:latin typeface="Times New Roman" pitchFamily="18" charset="0"/>
              <a:cs typeface="Times New Roman" pitchFamily="18" charset="0"/>
            </a:endParaRPr>
          </a:p>
          <a:p>
            <a:r>
              <a:rPr lang="en-US" dirty="0" smtClean="0">
                <a:solidFill>
                  <a:schemeClr val="bg1"/>
                </a:solidFill>
                <a:latin typeface="Times New Roman" pitchFamily="18" charset="0"/>
                <a:cs typeface="Times New Roman" pitchFamily="18" charset="0"/>
              </a:rPr>
              <a:t>Titanium</a:t>
            </a:r>
          </a:p>
          <a:p>
            <a:pPr lvl="1"/>
            <a:r>
              <a:rPr lang="en-US" dirty="0" err="1" smtClean="0">
                <a:solidFill>
                  <a:schemeClr val="bg1"/>
                </a:solidFill>
                <a:latin typeface="Times New Roman" pitchFamily="18" charset="0"/>
                <a:cs typeface="Times New Roman" pitchFamily="18" charset="0"/>
              </a:rPr>
              <a:t>Lịch</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sử</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endParaRPr lang="en-US" dirty="0" smtClean="0">
              <a:solidFill>
                <a:schemeClr val="bg1"/>
              </a:solidFill>
              <a:latin typeface="Times New Roman" pitchFamily="18" charset="0"/>
              <a:cs typeface="Times New Roman" pitchFamily="18" charset="0"/>
            </a:endParaRPr>
          </a:p>
          <a:p>
            <a:pPr lvl="1"/>
            <a:r>
              <a:rPr lang="en-US" dirty="0" err="1" smtClean="0">
                <a:solidFill>
                  <a:schemeClr val="bg1"/>
                </a:solidFill>
                <a:latin typeface="Times New Roman" pitchFamily="18" charset="0"/>
                <a:cs typeface="Times New Roman" pitchFamily="18" charset="0"/>
              </a:rPr>
              <a:t>Kiến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trúc</a:t>
            </a:r>
            <a:endParaRPr lang="en-US" dirty="0" smtClean="0">
              <a:solidFill>
                <a:schemeClr val="bg1"/>
              </a:solidFill>
              <a:latin typeface="Times New Roman" pitchFamily="18" charset="0"/>
              <a:cs typeface="Times New Roman" pitchFamily="18" charset="0"/>
            </a:endParaRPr>
          </a:p>
          <a:p>
            <a:pPr lvl="1"/>
            <a:r>
              <a:rPr lang="en-US" dirty="0" err="1" smtClean="0">
                <a:solidFill>
                  <a:schemeClr val="bg1"/>
                </a:solidFill>
                <a:latin typeface="Times New Roman" pitchFamily="18" charset="0"/>
                <a:cs typeface="Times New Roman" pitchFamily="18" charset="0"/>
              </a:rPr>
              <a:t>Vì</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sao</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lại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là</a:t>
            </a:r>
            <a:r>
              <a:rPr lang="en-US" dirty="0" smtClean="0">
                <a:solidFill>
                  <a:schemeClr val="bg1"/>
                </a:solidFill>
                <a:latin typeface="Times New Roman" pitchFamily="18" charset="0"/>
                <a:cs typeface="Times New Roman" pitchFamily="18" charset="0"/>
              </a:rPr>
              <a:t> Titanium?</a:t>
            </a:r>
          </a:p>
          <a:p>
            <a:pPr lvl="1"/>
            <a:r>
              <a:rPr lang="en-US" dirty="0" err="1" smtClean="0">
                <a:solidFill>
                  <a:schemeClr val="bg1"/>
                </a:solidFill>
                <a:latin typeface="Times New Roman" pitchFamily="18" charset="0"/>
                <a:cs typeface="Times New Roman" pitchFamily="18" charset="0"/>
              </a:rPr>
              <a:t>Phát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triển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với</a:t>
            </a:r>
            <a:r>
              <a:rPr lang="en-US" dirty="0" smtClean="0">
                <a:solidFill>
                  <a:schemeClr val="bg1"/>
                </a:solidFill>
                <a:latin typeface="Times New Roman" pitchFamily="18" charset="0"/>
                <a:cs typeface="Times New Roman" pitchFamily="18" charset="0"/>
              </a:rPr>
              <a:t> Titanium</a:t>
            </a:r>
          </a:p>
          <a:p>
            <a:r>
              <a:rPr lang="en-US" dirty="0" smtClean="0">
                <a:solidFill>
                  <a:schemeClr val="bg1"/>
                </a:solidFill>
                <a:latin typeface="Times New Roman" pitchFamily="18" charset="0"/>
                <a:cs typeface="Times New Roman" pitchFamily="18" charset="0"/>
              </a:rPr>
              <a:t>Titanium Studio</a:t>
            </a:r>
          </a:p>
          <a:p>
            <a:pPr lvl="1"/>
            <a:r>
              <a:rPr lang="en-US" dirty="0" err="1" smtClean="0">
                <a:solidFill>
                  <a:schemeClr val="bg1"/>
                </a:solidFill>
                <a:latin typeface="Times New Roman" pitchFamily="18" charset="0"/>
                <a:cs typeface="Times New Roman" pitchFamily="18" charset="0"/>
              </a:rPr>
              <a:t>Cài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đặt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thiết</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lập</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và</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sử</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dụng</a:t>
            </a:r>
            <a:endParaRPr lang="en-US" dirty="0" smtClean="0">
              <a:solidFill>
                <a:schemeClr val="bg1"/>
              </a:solidFill>
              <a:latin typeface="Times New Roman" pitchFamily="18" charset="0"/>
              <a:cs typeface="Times New Roman" pitchFamily="18" charset="0"/>
            </a:endParaRPr>
          </a:p>
          <a:p>
            <a:pPr lvl="1"/>
            <a:r>
              <a:rPr lang="en-US" dirty="0" err="1" smtClean="0">
                <a:solidFill>
                  <a:schemeClr val="bg1"/>
                </a:solidFill>
                <a:latin typeface="Times New Roman" pitchFamily="18" charset="0"/>
                <a:cs typeface="Times New Roman" pitchFamily="18" charset="0"/>
              </a:rPr>
              <a:t>Nghiên</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cứu</a:t>
            </a:r>
            <a:r>
              <a:rPr lang="en-US" dirty="0" smtClean="0">
                <a:solidFill>
                  <a:schemeClr val="bg1"/>
                </a:solidFill>
                <a:latin typeface="Times New Roman" pitchFamily="18" charset="0"/>
                <a:cs typeface="Times New Roman" pitchFamily="18" charset="0"/>
              </a:rPr>
              <a:t> / demo</a:t>
            </a:r>
          </a:p>
          <a:p>
            <a:r>
              <a:rPr lang="en-US" dirty="0" err="1" smtClean="0">
                <a:solidFill>
                  <a:schemeClr val="bg1"/>
                </a:solidFill>
                <a:latin typeface="Times New Roman" pitchFamily="18" charset="0"/>
                <a:cs typeface="Times New Roman" pitchFamily="18" charset="0"/>
              </a:rPr>
              <a:t>Hỏi</a:t>
            </a:r>
            <a:r>
              <a:rPr lang="en-US" dirty="0" smtClean="0">
                <a:solidFill>
                  <a:schemeClr val="bg1"/>
                </a:solidFill>
                <a:latin typeface="Times New Roman" pitchFamily="18" charset="0"/>
                <a:cs typeface="Times New Roman" pitchFamily="18" charset="0"/>
              </a:rPr>
              <a:t> </a:t>
            </a:r>
            <a:r>
              <a:rPr lang="en-US" dirty="0" err="1" smtClean="0">
                <a:solidFill>
                  <a:schemeClr val="bg1"/>
                </a:solidFill>
                <a:latin typeface="Times New Roman" pitchFamily="18" charset="0"/>
                <a:cs typeface="Times New Roman" pitchFamily="18" charset="0"/>
              </a:rPr>
              <a:t>đáp</a:t>
            </a:r>
            <a:endParaRPr lang="en-US" dirty="0" smtClean="0">
              <a:solidFill>
                <a:schemeClr val="bg1"/>
              </a:solidFill>
              <a:latin typeface="Times New Roman" pitchFamily="18" charset="0"/>
              <a:cs typeface="Times New Roman" pitchFamily="18" charset="0"/>
            </a:endParaRPr>
          </a:p>
          <a:p>
            <a:endParaRPr 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27432"/>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33.png"/>
          <p:cNvPicPr>
            <a:picLocks noGrp="1"/>
          </p:cNvPicPr>
          <p:nvPr>
            <p:ph idx="1"/>
          </p:nvPr>
        </p:nvPicPr>
        <p:blipFill>
          <a:blip r:embed="rId4" cstate="print"/>
          <a:stretch>
            <a:fillRect/>
          </a:stretch>
        </p:blipFill>
        <p:spPr>
          <a:xfrm>
            <a:off x="0" y="1882774"/>
            <a:ext cx="89154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395288" y="1214438"/>
            <a:ext cx="8382000" cy="584200"/>
          </a:xfrm>
          <a:prstGeom prst="rect">
            <a:avLst/>
          </a:prstGeom>
          <a:noFill/>
          <a:ln w="9525">
            <a:noFill/>
            <a:miter lim="800000"/>
            <a:headEnd/>
            <a:tailEnd/>
          </a:ln>
        </p:spPr>
        <p:txBody>
          <a:bodyPr>
            <a:spAutoFit/>
          </a:bodyPr>
          <a:lstStyle/>
          <a:p>
            <a:pPr algn="ctr">
              <a:defRPr/>
            </a:pPr>
            <a:r>
              <a:rPr lang="en-US" sz="3200" dirty="0" smtClean="0">
                <a:solidFill>
                  <a:schemeClr val="accent6">
                    <a:lumMod val="75000"/>
                  </a:schemeClr>
                </a:solidFill>
                <a:latin typeface="Times New Roman" pitchFamily="18" charset="0"/>
                <a:cs typeface="Times New Roman" pitchFamily="18" charset="0"/>
              </a:rPr>
              <a:t>Top </a:t>
            </a:r>
            <a:r>
              <a:rPr lang="en-US" sz="3200" dirty="0" err="1" smtClean="0">
                <a:solidFill>
                  <a:schemeClr val="accent6">
                    <a:lumMod val="75000"/>
                  </a:schemeClr>
                </a:solidFill>
                <a:latin typeface="Times New Roman" pitchFamily="18" charset="0"/>
                <a:cs typeface="Times New Roman" pitchFamily="18" charset="0"/>
              </a:rPr>
              <a:t>thương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hiệu</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sử</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dụng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Appcelerator</a:t>
            </a:r>
            <a:r>
              <a:rPr lang="en-US" sz="3200" dirty="0">
                <a:solidFill>
                  <a:schemeClr val="accent6">
                    <a:lumMod val="75000"/>
                  </a:schemeClr>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pic>
        <p:nvPicPr>
          <p:cNvPr id="9" name="Picture 1" descr="-000034.png"/>
          <p:cNvPicPr>
            <a:picLocks noGrp="1"/>
          </p:cNvPicPr>
          <p:nvPr>
            <p:ph idx="1"/>
          </p:nvPr>
        </p:nvPicPr>
        <p:blipFill>
          <a:blip r:embed="rId4" cstate="print"/>
          <a:stretch>
            <a:fillRect/>
          </a:stretch>
        </p:blipFill>
        <p:spPr>
          <a:xfrm>
            <a:off x="0" y="1882774"/>
            <a:ext cx="9144000" cy="4975226"/>
          </a:xfr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5"/>
          <p:cNvSpPr txBox="1">
            <a:spLocks noChangeArrowheads="1"/>
          </p:cNvSpPr>
          <p:nvPr/>
        </p:nvSpPr>
        <p:spPr bwMode="auto">
          <a:xfrm>
            <a:off x="319088" y="1138238"/>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Top apps </a:t>
            </a:r>
            <a:r>
              <a:rPr lang="en-US" sz="3200" dirty="0" err="1" smtClean="0">
                <a:solidFill>
                  <a:schemeClr val="accent6">
                    <a:lumMod val="75000"/>
                  </a:schemeClr>
                </a:solidFill>
                <a:latin typeface="Times New Roman" pitchFamily="18" charset="0"/>
                <a:cs typeface="Times New Roman" pitchFamily="18" charset="0"/>
              </a:rPr>
              <a:t>tại</a:t>
            </a:r>
            <a:r>
              <a:rPr lang="en-US" sz="3200" dirty="0" smtClean="0">
                <a:solidFill>
                  <a:schemeClr val="accent6">
                    <a:lumMod val="75000"/>
                  </a:schemeClr>
                </a:solidFill>
                <a:latin typeface="Times New Roman" pitchFamily="18" charset="0"/>
                <a:cs typeface="Times New Roman" pitchFamily="18" charset="0"/>
              </a:rPr>
              <a:t> App </a:t>
            </a:r>
            <a:r>
              <a:rPr lang="en-US" sz="3200" dirty="0">
                <a:solidFill>
                  <a:schemeClr val="accent6">
                    <a:lumMod val="75000"/>
                  </a:schemeClr>
                </a:solidFill>
                <a:latin typeface="Times New Roman" pitchFamily="18" charset="0"/>
                <a:cs typeface="Times New Roman" pitchFamily="18" charset="0"/>
              </a:rPr>
              <a:t>Stores…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457200" y="76200"/>
            <a:ext cx="8229600" cy="1399032"/>
          </a:xfrm>
        </p:spPr>
        <p:txBody>
          <a:bodyPr/>
          <a:lstStyle/>
          <a:p>
            <a:pPr algn="ct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sao</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Titanium?</a:t>
            </a:r>
            <a:endParaRPr lang="en-US" dirty="0">
              <a:latin typeface="VNI-Disney" pitchFamily="2" charset="0"/>
            </a:endParaRPr>
          </a:p>
        </p:txBody>
      </p:sp>
      <p:sp>
        <p:nvSpPr>
          <p:cNvPr id="10" name="Content Placeholder 9"/>
          <p:cNvSpPr>
            <a:spLocks noGrp="1"/>
          </p:cNvSpPr>
          <p:nvPr>
            <p:ph idx="1"/>
          </p:nvPr>
        </p:nvSpPr>
        <p:spPr/>
        <p:txBody>
          <a:bodyPr/>
          <a:lstStyle/>
          <a:p>
            <a:endParaRPr lang="en-US"/>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1" name="TextBox 5"/>
          <p:cNvSpPr txBox="1">
            <a:spLocks noChangeArrowheads="1"/>
          </p:cNvSpPr>
          <p:nvPr/>
        </p:nvSpPr>
        <p:spPr bwMode="auto">
          <a:xfrm>
            <a:off x="319088" y="1062038"/>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App </a:t>
            </a:r>
            <a:r>
              <a:rPr lang="en-US" sz="3200" dirty="0" err="1" smtClean="0">
                <a:solidFill>
                  <a:schemeClr val="accent6">
                    <a:lumMod val="75000"/>
                  </a:schemeClr>
                </a:solidFill>
                <a:latin typeface="Times New Roman" pitchFamily="18" charset="0"/>
                <a:cs typeface="Times New Roman" pitchFamily="18" charset="0"/>
              </a:rPr>
              <a:t>được</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xây</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dựng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bởi</a:t>
            </a:r>
            <a:r>
              <a:rPr lang="en-US" sz="3200" dirty="0" smtClean="0">
                <a:solidFill>
                  <a:schemeClr val="accent6">
                    <a:lumMod val="75000"/>
                  </a:schemeClr>
                </a:solidFill>
                <a:latin typeface="Times New Roman" pitchFamily="18" charset="0"/>
                <a:cs typeface="Times New Roman" pitchFamily="18" charset="0"/>
              </a:rPr>
              <a:t> Ti </a:t>
            </a:r>
            <a:r>
              <a:rPr lang="en-US" sz="3200" dirty="0" err="1" smtClean="0">
                <a:solidFill>
                  <a:schemeClr val="accent6">
                    <a:lumMod val="75000"/>
                  </a:schemeClr>
                </a:solidFill>
                <a:latin typeface="Times New Roman" pitchFamily="18" charset="0"/>
                <a:cs typeface="Times New Roman" pitchFamily="18" charset="0"/>
              </a:rPr>
              <a:t>trên</a:t>
            </a:r>
            <a:r>
              <a:rPr lang="en-US" sz="3200" dirty="0" smtClean="0">
                <a:solidFill>
                  <a:schemeClr val="accent6">
                    <a:lumMod val="75000"/>
                  </a:schemeClr>
                </a:solidFill>
                <a:latin typeface="Times New Roman" pitchFamily="18" charset="0"/>
                <a:cs typeface="Times New Roman" pitchFamily="18" charset="0"/>
              </a:rPr>
              <a:t> Top!</a:t>
            </a:r>
            <a:endParaRPr lang="en-US" sz="3200" dirty="0">
              <a:solidFill>
                <a:schemeClr val="accent6">
                  <a:lumMod val="75000"/>
                </a:schemeClr>
              </a:solidFill>
              <a:latin typeface="Times New Roman" pitchFamily="18" charset="0"/>
              <a:cs typeface="Times New Roman" pitchFamily="18" charset="0"/>
            </a:endParaRPr>
          </a:p>
        </p:txBody>
      </p:sp>
      <p:pic>
        <p:nvPicPr>
          <p:cNvPr id="12" name="Picture 1" descr="-000035.png"/>
          <p:cNvPicPr>
            <a:picLocks/>
          </p:cNvPicPr>
          <p:nvPr/>
        </p:nvPicPr>
        <p:blipFill>
          <a:blip r:embed="rId3" cstate="print"/>
          <a:srcRect/>
          <a:stretch>
            <a:fillRect/>
          </a:stretch>
        </p:blipFill>
        <p:spPr>
          <a:xfrm>
            <a:off x="381000" y="1676400"/>
            <a:ext cx="8382000" cy="5105400"/>
          </a:xfrm>
          <a:prstGeom prst="rect">
            <a:avLst/>
          </a:prstGeom>
          <a:noFill/>
        </p:spPr>
      </p:pic>
      <p:pic>
        <p:nvPicPr>
          <p:cNvPr id="13" name="Picture 2"/>
          <p:cNvPicPr>
            <a:picLocks noChangeAspect="1" noChangeArrowheads="1"/>
          </p:cNvPicPr>
          <p:nvPr/>
        </p:nvPicPr>
        <p:blipFill>
          <a:blip r:embed="rId4" cstate="print"/>
          <a:srcRect/>
          <a:stretch>
            <a:fillRect/>
          </a:stretch>
        </p:blipFill>
        <p:spPr bwMode="auto">
          <a:xfrm>
            <a:off x="685800" y="3657600"/>
            <a:ext cx="2043113" cy="219581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a:xfrm>
            <a:off x="609600" y="228600"/>
            <a:ext cx="8458200" cy="1399032"/>
          </a:xfrm>
        </p:spPr>
        <p:txBody>
          <a:bodyPr>
            <a:normAutofit/>
          </a:bodyPr>
          <a:lstStyle/>
          <a:p>
            <a:pPr algn="ctr"/>
            <a:r>
              <a:rPr lang="en-US" dirty="0" err="1" smtClean="0">
                <a:latin typeface="Arial" pitchFamily="34" charset="0"/>
                <a:cs typeface="Arial" pitchFamily="34" charset="0"/>
              </a:rPr>
              <a:t>Để</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1" name="Picture 3" descr="C:\Users\DELL\Desktop\js.png"/>
          <p:cNvPicPr>
            <a:picLocks noChangeAspect="1" noChangeArrowheads="1"/>
          </p:cNvPicPr>
          <p:nvPr/>
        </p:nvPicPr>
        <p:blipFill>
          <a:blip r:embed="rId4" cstate="print"/>
          <a:srcRect/>
          <a:stretch>
            <a:fillRect/>
          </a:stretch>
        </p:blipFill>
        <p:spPr bwMode="auto">
          <a:xfrm>
            <a:off x="1255568" y="1219200"/>
            <a:ext cx="6059632" cy="3554984"/>
          </a:xfrm>
          <a:prstGeom prst="rect">
            <a:avLst/>
          </a:prstGeom>
          <a:noFill/>
        </p:spPr>
      </p:pic>
      <p:pic>
        <p:nvPicPr>
          <p:cNvPr id="7172" name="Picture 4"/>
          <p:cNvPicPr>
            <a:picLocks noChangeAspect="1" noChangeArrowheads="1"/>
          </p:cNvPicPr>
          <p:nvPr/>
        </p:nvPicPr>
        <p:blipFill>
          <a:blip r:embed="rId5" cstate="print"/>
          <a:srcRect/>
          <a:stretch>
            <a:fillRect/>
          </a:stretch>
        </p:blipFill>
        <p:spPr bwMode="auto">
          <a:xfrm>
            <a:off x="4419600" y="4803154"/>
            <a:ext cx="2089873" cy="2054846"/>
          </a:xfrm>
          <a:prstGeom prst="rect">
            <a:avLst/>
          </a:prstGeom>
          <a:noFill/>
          <a:ln w="9525">
            <a:noFill/>
            <a:miter lim="800000"/>
            <a:headEnd/>
            <a:tailEnd/>
          </a:ln>
        </p:spPr>
      </p:pic>
      <p:sp>
        <p:nvSpPr>
          <p:cNvPr id="8" name="TextBox 7"/>
          <p:cNvSpPr txBox="1"/>
          <p:nvPr/>
        </p:nvSpPr>
        <p:spPr>
          <a:xfrm>
            <a:off x="4648200" y="4267200"/>
            <a:ext cx="2667000" cy="738664"/>
          </a:xfrm>
          <a:prstGeom prst="rect">
            <a:avLst/>
          </a:prstGeom>
          <a:noFill/>
        </p:spPr>
        <p:txBody>
          <a:bodyPr wrap="square" rtlCol="0">
            <a:spAutoFit/>
          </a:bodyPr>
          <a:lstStyle/>
          <a:p>
            <a:r>
              <a:rPr lang="en-US" sz="4200" b="1" dirty="0" smtClean="0">
                <a:solidFill>
                  <a:schemeClr val="bg1"/>
                </a:solidFill>
                <a:latin typeface="Berlin Sans FB Demi" pitchFamily="34" charset="0"/>
              </a:rPr>
              <a:t>XML</a:t>
            </a:r>
            <a:endParaRPr lang="en-US" sz="4200" b="1" dirty="0">
              <a:solidFill>
                <a:schemeClr val="bg1"/>
              </a:solidFill>
              <a:latin typeface="Berlin Sans FB Demi" pitchFamily="34" charset="0"/>
            </a:endParaRPr>
          </a:p>
        </p:txBody>
      </p:sp>
      <p:pic>
        <p:nvPicPr>
          <p:cNvPr id="1026" name="Picture 2" descr="C:\Users\DELL\Desktop\json160.gif"/>
          <p:cNvPicPr>
            <a:picLocks noChangeAspect="1" noChangeArrowheads="1"/>
          </p:cNvPicPr>
          <p:nvPr/>
        </p:nvPicPr>
        <p:blipFill>
          <a:blip r:embed="rId6" cstate="print"/>
          <a:srcRect/>
          <a:stretch>
            <a:fillRect/>
          </a:stretch>
        </p:blipFill>
        <p:spPr bwMode="auto">
          <a:xfrm>
            <a:off x="2438400" y="5029200"/>
            <a:ext cx="1524000" cy="1524000"/>
          </a:xfrm>
          <a:prstGeom prst="rect">
            <a:avLst/>
          </a:prstGeom>
          <a:noFill/>
        </p:spPr>
      </p:pic>
      <p:pic>
        <p:nvPicPr>
          <p:cNvPr id="1027" name="Picture 3"/>
          <p:cNvPicPr>
            <a:picLocks noChangeAspect="1" noChangeArrowheads="1"/>
          </p:cNvPicPr>
          <p:nvPr/>
        </p:nvPicPr>
        <p:blipFill>
          <a:blip r:embed="rId7" cstate="print"/>
          <a:srcRect/>
          <a:stretch>
            <a:fillRect/>
          </a:stretch>
        </p:blipFill>
        <p:spPr bwMode="auto">
          <a:xfrm>
            <a:off x="2590800" y="4495800"/>
            <a:ext cx="752475" cy="419100"/>
          </a:xfrm>
          <a:prstGeom prst="rect">
            <a:avLst/>
          </a:prstGeom>
          <a:noFill/>
          <a:ln w="9525">
            <a:noFill/>
            <a:miter lim="800000"/>
            <a:headEnd/>
            <a:tailEnd/>
          </a:ln>
        </p:spPr>
      </p:pic>
      <p:sp>
        <p:nvSpPr>
          <p:cNvPr id="10" name="TextBox 9"/>
          <p:cNvSpPr txBox="1"/>
          <p:nvPr/>
        </p:nvSpPr>
        <p:spPr>
          <a:xfrm>
            <a:off x="3231932" y="4343400"/>
            <a:ext cx="1676400" cy="692497"/>
          </a:xfrm>
          <a:prstGeom prst="rect">
            <a:avLst/>
          </a:prstGeom>
          <a:noFill/>
        </p:spPr>
        <p:txBody>
          <a:bodyPr wrap="square" rtlCol="0">
            <a:spAutoFit/>
          </a:bodyPr>
          <a:lstStyle/>
          <a:p>
            <a:r>
              <a:rPr lang="en-US" sz="3900" b="1" dirty="0" smtClean="0">
                <a:solidFill>
                  <a:schemeClr val="bg1">
                    <a:lumMod val="95000"/>
                    <a:lumOff val="5000"/>
                  </a:schemeClr>
                </a:solidFill>
                <a:latin typeface="Berlin Sans FB Demi" pitchFamily="34" charset="0"/>
              </a:rPr>
              <a:t>ON</a:t>
            </a:r>
            <a:endParaRPr lang="en-US" sz="3900" b="1" dirty="0">
              <a:solidFill>
                <a:schemeClr val="bg1">
                  <a:lumMod val="95000"/>
                  <a:lumOff val="5000"/>
                </a:schemeClr>
              </a:solidFill>
              <a:latin typeface="Berlin Sans FB Dem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a:xfrm>
            <a:off x="457200" y="267494"/>
            <a:ext cx="8686800" cy="1399032"/>
          </a:xfrm>
        </p:spPr>
        <p:txBody>
          <a:bodyPr>
            <a:normAutofit/>
          </a:bodyPr>
          <a:lstStyle/>
          <a:p>
            <a:pPr algn="ctr"/>
            <a:r>
              <a:rPr lang="en-US" dirty="0" err="1" smtClean="0">
                <a:latin typeface="Arial" pitchFamily="34" charset="0"/>
                <a:cs typeface="Arial" pitchFamily="34" charset="0"/>
              </a:rPr>
              <a:t>Để</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Titanium</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12" name="Content Placeholder 2"/>
          <p:cNvSpPr>
            <a:spLocks noGrp="1"/>
          </p:cNvSpPr>
          <p:nvPr>
            <p:ph idx="1"/>
          </p:nvPr>
        </p:nvSpPr>
        <p:spPr>
          <a:xfrm>
            <a:off x="457200" y="1882808"/>
            <a:ext cx="8229600" cy="4572000"/>
          </a:xfrm>
        </p:spPr>
        <p:txBody>
          <a:bodyPr>
            <a:normAutofit/>
          </a:bodyPr>
          <a:lstStyle/>
          <a:p>
            <a:r>
              <a:rPr lang="en-US" sz="2800" dirty="0" err="1" smtClean="0">
                <a:solidFill>
                  <a:schemeClr val="bg1">
                    <a:lumMod val="95000"/>
                    <a:lumOff val="5000"/>
                  </a:schemeClr>
                </a:solidFill>
                <a:latin typeface="Times New Roman" pitchFamily="18" charset="0"/>
                <a:cs typeface="Times New Roman" pitchFamily="18" charset="0"/>
              </a:rPr>
              <a:t>Tích</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hợp</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vào</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công</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cụ</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lập</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trình</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có</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sẵn</a:t>
            </a:r>
            <a:endParaRPr lang="en-US" sz="2800" dirty="0" smtClean="0">
              <a:solidFill>
                <a:schemeClr val="bg1">
                  <a:lumMod val="95000"/>
                  <a:lumOff val="5000"/>
                </a:schemeClr>
              </a:solidFill>
              <a:latin typeface="Times New Roman" pitchFamily="18" charset="0"/>
              <a:cs typeface="Times New Roman" pitchFamily="18" charset="0"/>
            </a:endParaRPr>
          </a:p>
          <a:p>
            <a:r>
              <a:rPr lang="en-US" sz="2800" dirty="0" err="1" smtClean="0">
                <a:solidFill>
                  <a:schemeClr val="bg1">
                    <a:lumMod val="95000"/>
                    <a:lumOff val="5000"/>
                  </a:schemeClr>
                </a:solidFill>
                <a:latin typeface="Times New Roman" pitchFamily="18" charset="0"/>
                <a:cs typeface="Times New Roman" pitchFamily="18" charset="0"/>
              </a:rPr>
              <a:t>Sử</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dụng</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bộ</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công</a:t>
            </a:r>
            <a:r>
              <a:rPr lang="en-US" sz="2800" dirty="0" smtClean="0">
                <a:solidFill>
                  <a:schemeClr val="bg1">
                    <a:lumMod val="95000"/>
                    <a:lumOff val="5000"/>
                  </a:schemeClr>
                </a:solidFill>
                <a:latin typeface="Times New Roman" pitchFamily="18" charset="0"/>
                <a:cs typeface="Times New Roman" pitchFamily="18" charset="0"/>
              </a:rPr>
              <a:t> </a:t>
            </a:r>
            <a:r>
              <a:rPr lang="en-US" sz="2800" dirty="0" err="1" smtClean="0">
                <a:solidFill>
                  <a:schemeClr val="bg1">
                    <a:lumMod val="95000"/>
                    <a:lumOff val="5000"/>
                  </a:schemeClr>
                </a:solidFill>
                <a:latin typeface="Times New Roman" pitchFamily="18" charset="0"/>
                <a:cs typeface="Times New Roman" pitchFamily="18" charset="0"/>
              </a:rPr>
              <a:t>cụ</a:t>
            </a:r>
            <a:r>
              <a:rPr lang="en-US" sz="2800" dirty="0" smtClean="0">
                <a:solidFill>
                  <a:schemeClr val="bg1">
                    <a:lumMod val="95000"/>
                    <a:lumOff val="5000"/>
                  </a:schemeClr>
                </a:solidFill>
                <a:latin typeface="Times New Roman" pitchFamily="18" charset="0"/>
                <a:cs typeface="Times New Roman" pitchFamily="18" charset="0"/>
              </a:rPr>
              <a:t> Titanium Studio</a:t>
            </a:r>
            <a:endParaRPr lang="en-US" sz="2800" dirty="0">
              <a:solidFill>
                <a:schemeClr val="bg1">
                  <a:lumMod val="95000"/>
                  <a:lumOff val="5000"/>
                </a:schemeClr>
              </a:solidFill>
              <a:latin typeface="Times New Roman" pitchFamily="18" charset="0"/>
              <a:cs typeface="Times New Roman" pitchFamily="18" charset="0"/>
            </a:endParaRPr>
          </a:p>
        </p:txBody>
      </p:sp>
      <p:pic>
        <p:nvPicPr>
          <p:cNvPr id="2054" name="Picture 6" descr="C:\Users\DELL\Desktop\titanium-studio-splash.png"/>
          <p:cNvPicPr>
            <a:picLocks noChangeAspect="1" noChangeArrowheads="1"/>
          </p:cNvPicPr>
          <p:nvPr/>
        </p:nvPicPr>
        <p:blipFill>
          <a:blip r:embed="rId4" cstate="print"/>
          <a:srcRect/>
          <a:stretch>
            <a:fillRect/>
          </a:stretch>
        </p:blipFill>
        <p:spPr bwMode="auto">
          <a:xfrm>
            <a:off x="76200" y="3200400"/>
            <a:ext cx="4449617" cy="3364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5" name="Picture 7"/>
          <p:cNvPicPr>
            <a:picLocks noChangeAspect="1" noChangeArrowheads="1"/>
          </p:cNvPicPr>
          <p:nvPr/>
        </p:nvPicPr>
        <p:blipFill>
          <a:blip r:embed="rId5" cstate="print"/>
          <a:srcRect/>
          <a:stretch>
            <a:fillRect/>
          </a:stretch>
        </p:blipFill>
        <p:spPr bwMode="auto">
          <a:xfrm>
            <a:off x="4648200" y="3200400"/>
            <a:ext cx="44196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Titanium Studio</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162800" y="61506"/>
            <a:ext cx="1905000" cy="1310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5" cstate="print"/>
          <a:srcRect/>
          <a:stretch>
            <a:fillRect/>
          </a:stretch>
        </p:blipFill>
        <p:spPr bwMode="auto">
          <a:xfrm>
            <a:off x="4924425" y="1676400"/>
            <a:ext cx="4219575" cy="408622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95250" y="1962150"/>
            <a:ext cx="5314950" cy="4362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1. Download Titanium Studio</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4098" name="Picture 2" descr="C:\Users\DELL\Desktop\download-titanium-studio-1024x696.png"/>
          <p:cNvPicPr>
            <a:picLocks noChangeAspect="1" noChangeArrowheads="1"/>
          </p:cNvPicPr>
          <p:nvPr/>
        </p:nvPicPr>
        <p:blipFill>
          <a:blip r:embed="rId5" cstate="print"/>
          <a:srcRect/>
          <a:stretch>
            <a:fillRect/>
          </a:stretch>
        </p:blipFill>
        <p:spPr bwMode="auto">
          <a:xfrm>
            <a:off x="533400" y="2039542"/>
            <a:ext cx="8153400" cy="440233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2. Cài đặt Titanium Studio</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3075" name="Picture 3" descr="C:\Users\DELL\Desktop\titanium-studio-setup-400x310.png"/>
          <p:cNvPicPr>
            <a:picLocks noChangeAspect="1" noChangeArrowheads="1"/>
          </p:cNvPicPr>
          <p:nvPr/>
        </p:nvPicPr>
        <p:blipFill>
          <a:blip r:embed="rId5" cstate="print"/>
          <a:srcRect/>
          <a:stretch>
            <a:fillRect/>
          </a:stretch>
        </p:blipFill>
        <p:spPr bwMode="auto">
          <a:xfrm>
            <a:off x="533400" y="2438400"/>
            <a:ext cx="5029200" cy="3897630"/>
          </a:xfrm>
          <a:prstGeom prst="rect">
            <a:avLst/>
          </a:prstGeom>
          <a:noFill/>
        </p:spPr>
      </p:pic>
      <p:pic>
        <p:nvPicPr>
          <p:cNvPr id="3076" name="Picture 4" descr="C:\Users\DELL\Desktop\git-la-gi-tai-sao-su-dung-git.jpg"/>
          <p:cNvPicPr>
            <a:picLocks noChangeAspect="1" noChangeArrowheads="1"/>
          </p:cNvPicPr>
          <p:nvPr/>
        </p:nvPicPr>
        <p:blipFill>
          <a:blip r:embed="rId6" cstate="print"/>
          <a:srcRect/>
          <a:stretch>
            <a:fillRect/>
          </a:stretch>
        </p:blipFill>
        <p:spPr bwMode="auto">
          <a:xfrm>
            <a:off x="6019800" y="1828800"/>
            <a:ext cx="2590800" cy="2590800"/>
          </a:xfrm>
          <a:prstGeom prst="rect">
            <a:avLst/>
          </a:prstGeom>
          <a:noFill/>
        </p:spPr>
      </p:pic>
      <p:pic>
        <p:nvPicPr>
          <p:cNvPr id="3077" name="Picture 5" descr="C:\Users\DELL\Desktop\nodejs.png"/>
          <p:cNvPicPr>
            <a:picLocks noChangeAspect="1" noChangeArrowheads="1"/>
          </p:cNvPicPr>
          <p:nvPr/>
        </p:nvPicPr>
        <p:blipFill>
          <a:blip r:embed="rId7" cstate="print"/>
          <a:srcRect/>
          <a:stretch>
            <a:fillRect/>
          </a:stretch>
        </p:blipFill>
        <p:spPr bwMode="auto">
          <a:xfrm>
            <a:off x="5592907" y="4648200"/>
            <a:ext cx="3398693" cy="1905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3. Bắt đầu làm việc với Titanium Studio (TS)</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5123" name="Picture 3" descr="C:\Users\DELL\Desktop\titanium-studio-dashboard-1024x819.png"/>
          <p:cNvPicPr>
            <a:picLocks noChangeAspect="1" noChangeArrowheads="1"/>
          </p:cNvPicPr>
          <p:nvPr/>
        </p:nvPicPr>
        <p:blipFill>
          <a:blip r:embed="rId5" cstate="print"/>
          <a:srcRect/>
          <a:stretch>
            <a:fillRect/>
          </a:stretch>
        </p:blipFill>
        <p:spPr bwMode="auto">
          <a:xfrm>
            <a:off x="1524000" y="2438400"/>
            <a:ext cx="7620000" cy="4191000"/>
          </a:xfrm>
          <a:prstGeom prst="rect">
            <a:avLst/>
          </a:prstGeom>
          <a:noFill/>
        </p:spPr>
      </p:pic>
      <p:pic>
        <p:nvPicPr>
          <p:cNvPr id="5122" name="Picture 2" descr="C:\Users\DELL\Desktop\titanium-studio-login-400x274.png"/>
          <p:cNvPicPr>
            <a:picLocks noChangeAspect="1" noChangeArrowheads="1"/>
          </p:cNvPicPr>
          <p:nvPr/>
        </p:nvPicPr>
        <p:blipFill>
          <a:blip r:embed="rId6" cstate="print"/>
          <a:srcRect/>
          <a:stretch>
            <a:fillRect/>
          </a:stretch>
        </p:blipFill>
        <p:spPr bwMode="auto">
          <a:xfrm>
            <a:off x="228600" y="2057400"/>
            <a:ext cx="3337226" cy="2286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endParaRPr lang="en-US" dirty="0">
              <a:latin typeface="Arial" pitchFamily="34" charset="0"/>
              <a:cs typeface="Arial" pitchFamily="34" charset="0"/>
            </a:endParaRPr>
          </a:p>
        </p:txBody>
      </p:sp>
      <p:sp>
        <p:nvSpPr>
          <p:cNvPr id="11" name="Content Placeholder 2"/>
          <p:cNvSpPr txBox="1">
            <a:spLocks/>
          </p:cNvSpPr>
          <p:nvPr/>
        </p:nvSpPr>
        <p:spPr>
          <a:xfrm>
            <a:off x="457200" y="1600200"/>
            <a:ext cx="8458200" cy="4724400"/>
          </a:xfrm>
          <a:prstGeom prst="rect">
            <a:avLst/>
          </a:prstGeom>
        </p:spPr>
        <p:txBody>
          <a:bodyPr vert="horz" anchor="t">
            <a:normAutofit/>
          </a:bodyPr>
          <a:lstStyle/>
          <a:p>
            <a:pPr fontAlgn="base"/>
            <a:r>
              <a:rPr lang="vi-VN" sz="2400" b="1" dirty="0" smtClean="0">
                <a:solidFill>
                  <a:schemeClr val="bg1">
                    <a:lumMod val="95000"/>
                    <a:lumOff val="5000"/>
                  </a:schemeClr>
                </a:solidFill>
              </a:rPr>
              <a:t>4. Cấu hình các native SDKs</a:t>
            </a:r>
            <a:endParaRPr lang="vi-VN" sz="2400" dirty="0" smtClean="0">
              <a:solidFill>
                <a:schemeClr val="bg1">
                  <a:lumMod val="95000"/>
                  <a:lumOff val="5000"/>
                </a:schemeClr>
              </a:solidFill>
            </a:endParaRPr>
          </a:p>
          <a:p>
            <a:pPr fontAlgn="base"/>
            <a:endParaRPr lang="vi-VN" sz="2400" dirty="0" smtClean="0">
              <a:solidFill>
                <a:schemeClr val="bg1">
                  <a:lumMod val="95000"/>
                  <a:lumOff val="5000"/>
                </a:schemeClr>
              </a:solidFill>
            </a:endParaRPr>
          </a:p>
          <a:p>
            <a:pPr fontAlgn="base"/>
            <a:endParaRPr lang="vi-VN" sz="2400" dirty="0">
              <a:solidFill>
                <a:schemeClr val="bg1">
                  <a:lumMod val="95000"/>
                  <a:lumOff val="5000"/>
                </a:schemeClr>
              </a:solidFill>
            </a:endParaRPr>
          </a:p>
        </p:txBody>
      </p:sp>
      <p:pic>
        <p:nvPicPr>
          <p:cNvPr id="6147" name="Picture 3" descr="C:\Users\DELL\Desktop\sdk-configuration-expanded-400x266.png"/>
          <p:cNvPicPr>
            <a:picLocks noChangeAspect="1" noChangeArrowheads="1"/>
          </p:cNvPicPr>
          <p:nvPr/>
        </p:nvPicPr>
        <p:blipFill>
          <a:blip r:embed="rId5" cstate="print"/>
          <a:srcRect/>
          <a:stretch>
            <a:fillRect/>
          </a:stretch>
        </p:blipFill>
        <p:spPr bwMode="auto">
          <a:xfrm>
            <a:off x="2133600" y="3352800"/>
            <a:ext cx="6934200" cy="3448050"/>
          </a:xfrm>
          <a:prstGeom prst="rect">
            <a:avLst/>
          </a:prstGeom>
          <a:noFill/>
        </p:spPr>
      </p:pic>
      <p:pic>
        <p:nvPicPr>
          <p:cNvPr id="6148" name="Picture 4" descr="C:\Users\DELL\Desktop\configure-android-sdk-400x178.png"/>
          <p:cNvPicPr>
            <a:picLocks noChangeAspect="1" noChangeArrowheads="1"/>
          </p:cNvPicPr>
          <p:nvPr/>
        </p:nvPicPr>
        <p:blipFill>
          <a:blip r:embed="rId6" cstate="print"/>
          <a:srcRect/>
          <a:stretch>
            <a:fillRect/>
          </a:stretch>
        </p:blipFill>
        <p:spPr bwMode="auto">
          <a:xfrm>
            <a:off x="380999" y="2209800"/>
            <a:ext cx="4109663" cy="18288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Ứng</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di</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err="1" smtClean="0">
                <a:latin typeface="Arial" pitchFamily="34" charset="0"/>
                <a:cs typeface="Arial" pitchFamily="34" charset="0"/>
              </a:rPr>
              <a:t>Tiềm</a:t>
            </a:r>
            <a:r>
              <a:rPr lang="en-US" dirty="0" smtClean="0">
                <a:latin typeface="Arial" pitchFamily="34" charset="0"/>
                <a:cs typeface="Arial" pitchFamily="34" charset="0"/>
              </a:rPr>
              <a:t> </a:t>
            </a:r>
            <a:r>
              <a:rPr lang="en-US" dirty="0" err="1" smtClean="0">
                <a:latin typeface="Arial" pitchFamily="34" charset="0"/>
                <a:cs typeface="Arial" pitchFamily="34" charset="0"/>
              </a:rPr>
              <a:t>năng</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endParaRPr lang="en-US" dirty="0">
              <a:latin typeface="Arial" pitchFamily="34" charset="0"/>
              <a:cs typeface="Arial" pitchFamily="34" charset="0"/>
            </a:endParaRPr>
          </a:p>
        </p:txBody>
      </p:sp>
      <p:sp>
        <p:nvSpPr>
          <p:cNvPr id="5" name="Content Placeholder 4"/>
          <p:cNvSpPr>
            <a:spLocks noGrp="1"/>
          </p:cNvSpPr>
          <p:nvPr>
            <p:ph idx="1"/>
          </p:nvPr>
        </p:nvSpPr>
        <p:spPr/>
        <p:txBody>
          <a:bodyPr/>
          <a:lstStyle/>
          <a:p>
            <a:endParaRPr lang="en-US" dirty="0"/>
          </a:p>
        </p:txBody>
      </p:sp>
      <p:sp>
        <p:nvSpPr>
          <p:cNvPr id="7" name="Right Arrow 6"/>
          <p:cNvSpPr/>
          <p:nvPr/>
        </p:nvSpPr>
        <p:spPr>
          <a:xfrm>
            <a:off x="533400" y="5524528"/>
            <a:ext cx="7924800"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33400" y="4953000"/>
            <a:ext cx="8215314" cy="369332"/>
          </a:xfrm>
          <a:prstGeom prst="rect">
            <a:avLst/>
          </a:prstGeom>
          <a:noFill/>
        </p:spPr>
        <p:txBody>
          <a:bodyPr wrap="square" rtlCol="0">
            <a:spAutoFit/>
          </a:bodyPr>
          <a:lstStyle/>
          <a:p>
            <a:r>
              <a:rPr lang="en-US" b="1" dirty="0" err="1" smtClean="0">
                <a:solidFill>
                  <a:schemeClr val="bg1"/>
                </a:solidFill>
                <a:latin typeface="Times New Roman" pitchFamily="18" charset="0"/>
                <a:cs typeface="Times New Roman" pitchFamily="18" charset="0"/>
              </a:rPr>
              <a:t>Mã</a:t>
            </a:r>
            <a:r>
              <a:rPr lang="en-US" b="1" dirty="0" smtClean="0">
                <a:solidFill>
                  <a:schemeClr val="bg1"/>
                </a:solidFill>
                <a:latin typeface="Times New Roman" pitchFamily="18" charset="0"/>
                <a:cs typeface="Times New Roman" pitchFamily="18" charset="0"/>
              </a:rPr>
              <a:t> </a:t>
            </a:r>
            <a:r>
              <a:rPr lang="en-US" b="1" dirty="0" err="1" smtClean="0">
                <a:solidFill>
                  <a:schemeClr val="bg1"/>
                </a:solidFill>
                <a:latin typeface="Times New Roman" pitchFamily="18" charset="0"/>
                <a:cs typeface="Times New Roman" pitchFamily="18" charset="0"/>
              </a:rPr>
              <a:t>lệnh</a:t>
            </a:r>
            <a:r>
              <a:rPr lang="en-US" b="1" dirty="0" smtClean="0">
                <a:solidFill>
                  <a:schemeClr val="bg1"/>
                </a:solidFill>
                <a:latin typeface="Times New Roman" pitchFamily="18" charset="0"/>
                <a:cs typeface="Times New Roman" pitchFamily="18" charset="0"/>
              </a:rPr>
              <a:t>  	  Native Apps	       Web Apps	          Rich Internet Apps</a:t>
            </a:r>
            <a:endParaRPr lang="en-IN" b="1" dirty="0">
              <a:solidFill>
                <a:schemeClr val="bg1"/>
              </a:solidFill>
              <a:latin typeface="Times New Roman" pitchFamily="18" charset="0"/>
              <a:cs typeface="Times New Roman" pitchFamily="18" charset="0"/>
            </a:endParaRPr>
          </a:p>
        </p:txBody>
      </p:sp>
      <p:pic>
        <p:nvPicPr>
          <p:cNvPr id="1028" name="Picture 4" descr="C:\Users\DELL\Desktop\evolution.jpg"/>
          <p:cNvPicPr>
            <a:picLocks noChangeAspect="1" noChangeArrowheads="1"/>
          </p:cNvPicPr>
          <p:nvPr/>
        </p:nvPicPr>
        <p:blipFill>
          <a:blip r:embed="rId4" cstate="print"/>
          <a:srcRect/>
          <a:stretch>
            <a:fillRect/>
          </a:stretch>
        </p:blipFill>
        <p:spPr bwMode="auto">
          <a:xfrm>
            <a:off x="609600" y="2057400"/>
            <a:ext cx="7924800" cy="2733822"/>
          </a:xfrm>
          <a:prstGeom prst="rect">
            <a:avLst/>
          </a:prstGeom>
          <a:noFill/>
        </p:spPr>
      </p:pic>
      <p:sp>
        <p:nvSpPr>
          <p:cNvPr id="9" name="TextBox 8"/>
          <p:cNvSpPr txBox="1"/>
          <p:nvPr/>
        </p:nvSpPr>
        <p:spPr>
          <a:xfrm>
            <a:off x="609600" y="6019800"/>
            <a:ext cx="8077200" cy="369332"/>
          </a:xfrm>
          <a:prstGeom prst="rect">
            <a:avLst/>
          </a:prstGeom>
          <a:noFill/>
        </p:spPr>
        <p:txBody>
          <a:bodyPr wrap="square" rtlCol="0">
            <a:spAutoFit/>
          </a:bodyPr>
          <a:lstStyle/>
          <a:p>
            <a:r>
              <a:rPr lang="en-US" b="1" dirty="0" smtClean="0">
                <a:solidFill>
                  <a:schemeClr val="bg1"/>
                </a:solidFill>
              </a:rPr>
              <a:t>Integrated Mobile Platform for Enterprise and Consumer Applications</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4"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5"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Cấu</a:t>
            </a:r>
            <a:r>
              <a:rPr lang="en-US" dirty="0" smtClean="0">
                <a:latin typeface="Arial" pitchFamily="34" charset="0"/>
                <a:cs typeface="Arial" pitchFamily="34" charset="0"/>
              </a:rPr>
              <a:t> </a:t>
            </a:r>
            <a:r>
              <a:rPr lang="en-US" dirty="0" err="1" smtClean="0">
                <a:latin typeface="Arial" pitchFamily="34" charset="0"/>
                <a:cs typeface="Arial" pitchFamily="34" charset="0"/>
              </a:rPr>
              <a:t>hình</a:t>
            </a:r>
            <a:r>
              <a:rPr lang="en-US" dirty="0" smtClean="0">
                <a:latin typeface="Arial" pitchFamily="34" charset="0"/>
                <a:cs typeface="Arial" pitchFamily="34" charset="0"/>
              </a:rPr>
              <a:t> Titanium Studio</a:t>
            </a:r>
            <a:endParaRPr lang="en-US" dirty="0">
              <a:latin typeface="Arial" pitchFamily="34" charset="0"/>
              <a:cs typeface="Arial" pitchFamily="34" charset="0"/>
            </a:endParaRPr>
          </a:p>
        </p:txBody>
      </p:sp>
      <p:pic>
        <p:nvPicPr>
          <p:cNvPr id="9" name="Demo.mp4">
            <a:hlinkClick r:id="" action="ppaction://media"/>
          </p:cNvPr>
          <p:cNvPicPr>
            <a:picLocks noRot="1" noChangeAspect="1"/>
          </p:cNvPicPr>
          <p:nvPr>
            <a:videoFile r:link="rId1"/>
          </p:nvPr>
        </p:nvPicPr>
        <p:blipFill>
          <a:blip r:embed="rId6" cstate="print"/>
          <a:stretch>
            <a:fillRect/>
          </a:stretch>
        </p:blipFill>
        <p:spPr>
          <a:xfrm>
            <a:off x="457200" y="1676400"/>
            <a:ext cx="8229600" cy="5029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p:cNvSpPr>
            <a:spLocks noGrp="1"/>
          </p:cNvSpPr>
          <p:nvPr>
            <p:ph type="title"/>
          </p:nvPr>
        </p:nvSpPr>
        <p:spPr/>
        <p:txBody>
          <a:bodyPr/>
          <a:lstStyle/>
          <a:p>
            <a:endParaRPr lang="en-US"/>
          </a:p>
        </p:txBody>
      </p:sp>
      <p:sp>
        <p:nvSpPr>
          <p:cNvPr id="13" name="Rectangle 12"/>
          <p:cNvSpPr/>
          <p:nvPr/>
        </p:nvSpPr>
        <p:spPr>
          <a:xfrm>
            <a:off x="609600" y="1828800"/>
            <a:ext cx="7848600" cy="3108543"/>
          </a:xfrm>
          <a:prstGeom prst="rect">
            <a:avLst/>
          </a:prstGeom>
        </p:spPr>
        <p:txBody>
          <a:bodyPr wrap="square">
            <a:spAutoFit/>
          </a:bodyPr>
          <a:lstStyle/>
          <a:p>
            <a:r>
              <a:rPr lang="en-US" sz="2800" b="1" dirty="0" smtClean="0">
                <a:solidFill>
                  <a:schemeClr val="bg1"/>
                </a:solidFill>
                <a:latin typeface="Times New Roman" pitchFamily="18" charset="0"/>
                <a:cs typeface="Times New Roman" pitchFamily="18" charset="0"/>
              </a:rPr>
              <a:t>// this sets the background color of the master </a:t>
            </a:r>
            <a:r>
              <a:rPr lang="en-US" sz="2800" b="1" dirty="0" err="1" smtClean="0">
                <a:solidFill>
                  <a:schemeClr val="bg1"/>
                </a:solidFill>
                <a:latin typeface="Times New Roman" pitchFamily="18" charset="0"/>
                <a:cs typeface="Times New Roman" pitchFamily="18" charset="0"/>
              </a:rPr>
              <a:t>UIView</a:t>
            </a:r>
            <a:r>
              <a:rPr lang="en-US" sz="2800" b="1" dirty="0" smtClean="0">
                <a:solidFill>
                  <a:schemeClr val="bg1"/>
                </a:solidFill>
                <a:latin typeface="Times New Roman" pitchFamily="18" charset="0"/>
                <a:cs typeface="Times New Roman" pitchFamily="18" charset="0"/>
              </a:rPr>
              <a:t> (when there are no windows/tab groups on it)</a:t>
            </a:r>
          </a:p>
          <a:p>
            <a:r>
              <a:rPr lang="en-US" sz="2800" dirty="0" err="1" smtClean="0">
                <a:solidFill>
                  <a:schemeClr val="bg1"/>
                </a:solidFill>
                <a:latin typeface="Times New Roman" pitchFamily="18" charset="0"/>
                <a:cs typeface="Times New Roman" pitchFamily="18" charset="0"/>
              </a:rPr>
              <a:t>Titanium.UI.setBackgroundColor</a:t>
            </a:r>
            <a:r>
              <a:rPr lang="en-US" sz="2800" dirty="0" smtClean="0">
                <a:solidFill>
                  <a:schemeClr val="bg1"/>
                </a:solidFill>
                <a:latin typeface="Times New Roman" pitchFamily="18" charset="0"/>
                <a:cs typeface="Times New Roman" pitchFamily="18" charset="0"/>
              </a:rPr>
              <a:t>('#000');</a:t>
            </a:r>
          </a:p>
          <a:p>
            <a:endParaRPr lang="en-US" sz="2800" b="1" dirty="0" smtClean="0">
              <a:solidFill>
                <a:schemeClr val="bg1"/>
              </a:solidFill>
              <a:latin typeface="Times New Roman" pitchFamily="18" charset="0"/>
              <a:cs typeface="Times New Roman" pitchFamily="18" charset="0"/>
            </a:endParaRPr>
          </a:p>
          <a:p>
            <a:r>
              <a:rPr lang="en-US" sz="2800" b="1" dirty="0" smtClean="0">
                <a:solidFill>
                  <a:schemeClr val="bg1"/>
                </a:solidFill>
                <a:latin typeface="Times New Roman" pitchFamily="18" charset="0"/>
                <a:cs typeface="Times New Roman" pitchFamily="18" charset="0"/>
              </a:rPr>
              <a:t>// create tab group</a:t>
            </a:r>
          </a:p>
          <a:p>
            <a:r>
              <a:rPr lang="en-US" sz="2800" dirty="0" err="1" smtClean="0">
                <a:solidFill>
                  <a:schemeClr val="bg1"/>
                </a:solidFill>
                <a:latin typeface="Times New Roman" pitchFamily="18" charset="0"/>
                <a:cs typeface="Times New Roman" pitchFamily="18" charset="0"/>
              </a:rPr>
              <a:t>var</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tabGroup</a:t>
            </a:r>
            <a:r>
              <a:rPr lang="en-US" sz="2800" dirty="0" smtClean="0">
                <a:solidFill>
                  <a:schemeClr val="bg1"/>
                </a:solidFill>
                <a:latin typeface="Times New Roman" pitchFamily="18" charset="0"/>
                <a:cs typeface="Times New Roman" pitchFamily="18" charset="0"/>
              </a:rPr>
              <a:t> = </a:t>
            </a:r>
            <a:r>
              <a:rPr lang="en-US" sz="2800" dirty="0" err="1" smtClean="0">
                <a:solidFill>
                  <a:schemeClr val="bg1"/>
                </a:solidFill>
                <a:latin typeface="Times New Roman" pitchFamily="18" charset="0"/>
                <a:cs typeface="Times New Roman" pitchFamily="18" charset="0"/>
              </a:rPr>
              <a:t>Titanium.UI.createTabGroup</a:t>
            </a:r>
            <a:r>
              <a:rPr lang="en-US" sz="2800" dirty="0" smtClean="0">
                <a:solidFill>
                  <a:schemeClr val="bg1"/>
                </a:solidFill>
                <a:latin typeface="Times New Roman" pitchFamily="18" charset="0"/>
                <a:cs typeface="Times New Roman" pitchFamily="18" charset="0"/>
              </a:rPr>
              <a:t>();</a:t>
            </a:r>
          </a:p>
        </p:txBody>
      </p:sp>
      <p:pic>
        <p:nvPicPr>
          <p:cNvPr id="94210" name="Picture 2"/>
          <p:cNvPicPr>
            <a:picLocks noChangeAspect="1" noChangeArrowheads="1"/>
          </p:cNvPicPr>
          <p:nvPr/>
        </p:nvPicPr>
        <p:blipFill>
          <a:blip r:embed="rId5" cstate="print"/>
          <a:srcRect/>
          <a:stretch>
            <a:fillRect/>
          </a:stretch>
        </p:blipFill>
        <p:spPr bwMode="auto">
          <a:xfrm>
            <a:off x="838200" y="5334000"/>
            <a:ext cx="7207624"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p:cNvSpPr>
            <a:spLocks noGrp="1"/>
          </p:cNvSpPr>
          <p:nvPr>
            <p:ph type="title"/>
          </p:nvPr>
        </p:nvSpPr>
        <p:spPr/>
        <p:txBody>
          <a:bodyPr/>
          <a:lstStyle/>
          <a:p>
            <a:endParaRPr lang="en-US"/>
          </a:p>
        </p:txBody>
      </p:sp>
      <p:sp>
        <p:nvSpPr>
          <p:cNvPr id="9" name="Rectangle 8"/>
          <p:cNvSpPr/>
          <p:nvPr/>
        </p:nvSpPr>
        <p:spPr>
          <a:xfrm>
            <a:off x="228600" y="1828800"/>
            <a:ext cx="4800600" cy="4832092"/>
          </a:xfrm>
          <a:prstGeom prst="rect">
            <a:avLst/>
          </a:prstGeom>
        </p:spPr>
        <p:txBody>
          <a:bodyPr wrap="square">
            <a:spAutoFit/>
          </a:bodyPr>
          <a:lstStyle/>
          <a:p>
            <a:r>
              <a:rPr lang="en-US" sz="2200" b="1" dirty="0" smtClean="0">
                <a:solidFill>
                  <a:schemeClr val="bg1"/>
                </a:solidFill>
                <a:latin typeface="Times New Roman" pitchFamily="18" charset="0"/>
                <a:cs typeface="Times New Roman" pitchFamily="18" charset="0"/>
              </a:rPr>
              <a:t>//</a:t>
            </a:r>
          </a:p>
          <a:p>
            <a:r>
              <a:rPr lang="en-US" sz="2200" b="1" dirty="0" smtClean="0">
                <a:solidFill>
                  <a:schemeClr val="bg1"/>
                </a:solidFill>
                <a:latin typeface="Times New Roman" pitchFamily="18" charset="0"/>
                <a:cs typeface="Times New Roman" pitchFamily="18" charset="0"/>
              </a:rPr>
              <a:t>// create base UI tab and root window</a:t>
            </a:r>
          </a:p>
          <a:p>
            <a:r>
              <a:rPr lang="en-US" sz="2200" b="1"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win1 = </a:t>
            </a:r>
            <a:r>
              <a:rPr lang="en-US" sz="2200" dirty="0" err="1" smtClean="0">
                <a:solidFill>
                  <a:schemeClr val="bg1"/>
                </a:solidFill>
                <a:latin typeface="Times New Roman" pitchFamily="18" charset="0"/>
                <a:cs typeface="Times New Roman" pitchFamily="18" charset="0"/>
              </a:rPr>
              <a:t>Titanium.UI.createWindow</a:t>
            </a:r>
            <a:r>
              <a:rPr lang="en-US" sz="2200" dirty="0" smtClean="0">
                <a:solidFill>
                  <a:schemeClr val="bg1"/>
                </a:solidFill>
                <a:latin typeface="Times New Roman" pitchFamily="18" charset="0"/>
                <a:cs typeface="Times New Roman" pitchFamily="18" charset="0"/>
              </a:rPr>
              <a:t>({  </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title:'Tab</a:t>
            </a:r>
            <a:r>
              <a:rPr lang="en-US" sz="2200" dirty="0" smtClean="0">
                <a:solidFill>
                  <a:schemeClr val="bg1"/>
                </a:solidFill>
                <a:latin typeface="Times New Roman" pitchFamily="18" charset="0"/>
                <a:cs typeface="Times New Roman" pitchFamily="18" charset="0"/>
              </a:rPr>
              <a:t> 1',</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backgroundColor:'#fff</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a:t>
            </a:r>
          </a:p>
          <a:p>
            <a:endParaRPr lang="en-US" sz="2200" dirty="0" smtClean="0">
              <a:solidFill>
                <a:schemeClr val="bg1"/>
              </a:solidFill>
              <a:latin typeface="Times New Roman" pitchFamily="18" charset="0"/>
              <a:cs typeface="Times New Roman" pitchFamily="18" charset="0"/>
            </a:endParaRPr>
          </a:p>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tab1 = </a:t>
            </a:r>
            <a:r>
              <a:rPr lang="en-US" sz="2200" dirty="0" err="1" smtClean="0">
                <a:solidFill>
                  <a:schemeClr val="bg1"/>
                </a:solidFill>
                <a:latin typeface="Times New Roman" pitchFamily="18" charset="0"/>
                <a:cs typeface="Times New Roman" pitchFamily="18" charset="0"/>
              </a:rPr>
              <a:t>Titanium.UI.createTab</a:t>
            </a:r>
            <a:r>
              <a:rPr lang="en-US" sz="2200" dirty="0" smtClean="0">
                <a:solidFill>
                  <a:schemeClr val="bg1"/>
                </a:solidFill>
                <a:latin typeface="Times New Roman" pitchFamily="18" charset="0"/>
                <a:cs typeface="Times New Roman" pitchFamily="18" charset="0"/>
              </a:rPr>
              <a:t>({  </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icon:'KS_nav_views.png</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title:'Tab</a:t>
            </a:r>
            <a:r>
              <a:rPr lang="en-US" sz="2200" dirty="0" smtClean="0">
                <a:solidFill>
                  <a:schemeClr val="bg1"/>
                </a:solidFill>
                <a:latin typeface="Times New Roman" pitchFamily="18" charset="0"/>
                <a:cs typeface="Times New Roman" pitchFamily="18" charset="0"/>
              </a:rPr>
              <a:t> 1',</a:t>
            </a:r>
          </a:p>
          <a:p>
            <a:r>
              <a:rPr lang="en-US" sz="2200" dirty="0" smtClean="0">
                <a:solidFill>
                  <a:schemeClr val="bg1"/>
                </a:solidFill>
                <a:latin typeface="Times New Roman" pitchFamily="18" charset="0"/>
                <a:cs typeface="Times New Roman" pitchFamily="18" charset="0"/>
              </a:rPr>
              <a:t>    window:win1</a:t>
            </a:r>
          </a:p>
          <a:p>
            <a:r>
              <a:rPr lang="en-US" sz="2200" dirty="0" smtClean="0">
                <a:solidFill>
                  <a:schemeClr val="bg1"/>
                </a:solidFill>
                <a:latin typeface="Times New Roman" pitchFamily="18" charset="0"/>
                <a:cs typeface="Times New Roman" pitchFamily="18" charset="0"/>
              </a:rPr>
              <a:t>});</a:t>
            </a:r>
          </a:p>
          <a:p>
            <a:endParaRPr lang="en-US" sz="2200" b="1" dirty="0" smtClean="0">
              <a:solidFill>
                <a:schemeClr val="bg1"/>
              </a:solidFill>
              <a:latin typeface="Times New Roman" pitchFamily="18" charset="0"/>
              <a:cs typeface="Times New Roman" pitchFamily="18" charset="0"/>
            </a:endParaRPr>
          </a:p>
        </p:txBody>
      </p:sp>
      <p:sp>
        <p:nvSpPr>
          <p:cNvPr id="11" name="Rectangle 10"/>
          <p:cNvSpPr/>
          <p:nvPr/>
        </p:nvSpPr>
        <p:spPr>
          <a:xfrm>
            <a:off x="4572000" y="3380125"/>
            <a:ext cx="4572000" cy="3477875"/>
          </a:xfrm>
          <a:prstGeom prst="rect">
            <a:avLst/>
          </a:prstGeom>
        </p:spPr>
        <p:txBody>
          <a:bodyPr>
            <a:spAutoFit/>
          </a:bodyPr>
          <a:lstStyle/>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label1 = </a:t>
            </a:r>
            <a:r>
              <a:rPr lang="en-US" sz="2200" dirty="0" err="1" smtClean="0">
                <a:solidFill>
                  <a:schemeClr val="bg1"/>
                </a:solidFill>
                <a:latin typeface="Times New Roman" pitchFamily="18" charset="0"/>
                <a:cs typeface="Times New Roman" pitchFamily="18" charset="0"/>
              </a:rPr>
              <a:t>Titanium.UI.createLabel</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color:'#999',</a:t>
            </a:r>
          </a:p>
          <a:p>
            <a:r>
              <a:rPr lang="en-US" sz="2200" dirty="0" err="1" smtClean="0">
                <a:solidFill>
                  <a:schemeClr val="bg1"/>
                </a:solidFill>
                <a:latin typeface="Times New Roman" pitchFamily="18" charset="0"/>
                <a:cs typeface="Times New Roman" pitchFamily="18" charset="0"/>
              </a:rPr>
              <a:t>text:'I</a:t>
            </a:r>
            <a:r>
              <a:rPr lang="en-US" sz="2200" dirty="0" smtClean="0">
                <a:solidFill>
                  <a:schemeClr val="bg1"/>
                </a:solidFill>
                <a:latin typeface="Times New Roman" pitchFamily="18" charset="0"/>
                <a:cs typeface="Times New Roman" pitchFamily="18" charset="0"/>
              </a:rPr>
              <a:t> am Window 1',</a:t>
            </a:r>
          </a:p>
          <a:p>
            <a:r>
              <a:rPr lang="en-US" sz="2200" dirty="0" smtClean="0">
                <a:solidFill>
                  <a:schemeClr val="bg1"/>
                </a:solidFill>
                <a:latin typeface="Times New Roman" pitchFamily="18" charset="0"/>
                <a:cs typeface="Times New Roman" pitchFamily="18" charset="0"/>
              </a:rPr>
              <a:t>font:{fontSize:20,fontFamily:'Helvetica </a:t>
            </a:r>
            <a:r>
              <a:rPr lang="en-US" sz="2200" dirty="0" err="1" smtClean="0">
                <a:solidFill>
                  <a:schemeClr val="bg1"/>
                </a:solidFill>
                <a:latin typeface="Times New Roman" pitchFamily="18" charset="0"/>
                <a:cs typeface="Times New Roman" pitchFamily="18" charset="0"/>
              </a:rPr>
              <a:t>Neue</a:t>
            </a:r>
            <a:r>
              <a:rPr lang="en-US" sz="2200"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textAlign:'center</a:t>
            </a:r>
            <a:r>
              <a:rPr lang="en-US" sz="2200"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width:'auto</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a:t>
            </a:r>
          </a:p>
          <a:p>
            <a:endParaRPr lang="en-US" sz="2200" dirty="0" smtClean="0">
              <a:solidFill>
                <a:schemeClr val="bg1"/>
              </a:solidFill>
              <a:latin typeface="Times New Roman" pitchFamily="18" charset="0"/>
              <a:cs typeface="Times New Roman" pitchFamily="18" charset="0"/>
            </a:endParaRPr>
          </a:p>
          <a:p>
            <a:r>
              <a:rPr lang="en-US" sz="2200" dirty="0" smtClean="0">
                <a:solidFill>
                  <a:schemeClr val="bg1"/>
                </a:solidFill>
                <a:latin typeface="Times New Roman" pitchFamily="18" charset="0"/>
                <a:cs typeface="Times New Roman" pitchFamily="18" charset="0"/>
              </a:rPr>
              <a:t>win1.add(label1);</a:t>
            </a:r>
          </a:p>
        </p:txBody>
      </p:sp>
      <p:cxnSp>
        <p:nvCxnSpPr>
          <p:cNvPr id="14" name="Elbow Connector 13"/>
          <p:cNvCxnSpPr/>
          <p:nvPr/>
        </p:nvCxnSpPr>
        <p:spPr>
          <a:xfrm rot="10800000" flipV="1">
            <a:off x="3352801" y="3352800"/>
            <a:ext cx="2209800" cy="2133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95234" name="Picture 2"/>
          <p:cNvPicPr>
            <a:picLocks noChangeAspect="1" noChangeArrowheads="1"/>
          </p:cNvPicPr>
          <p:nvPr/>
        </p:nvPicPr>
        <p:blipFill>
          <a:blip r:embed="rId5" cstate="print"/>
          <a:srcRect/>
          <a:stretch>
            <a:fillRect/>
          </a:stretch>
        </p:blipFill>
        <p:spPr bwMode="auto">
          <a:xfrm>
            <a:off x="5715000" y="304800"/>
            <a:ext cx="27051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p:cNvSpPr>
            <a:spLocks noGrp="1"/>
          </p:cNvSpPr>
          <p:nvPr>
            <p:ph type="title"/>
          </p:nvPr>
        </p:nvSpPr>
        <p:spPr/>
        <p:txBody>
          <a:bodyPr/>
          <a:lstStyle/>
          <a:p>
            <a:endParaRPr lang="en-US"/>
          </a:p>
        </p:txBody>
      </p:sp>
      <p:sp>
        <p:nvSpPr>
          <p:cNvPr id="9" name="Rectangle 8"/>
          <p:cNvSpPr/>
          <p:nvPr/>
        </p:nvSpPr>
        <p:spPr>
          <a:xfrm>
            <a:off x="0" y="1752600"/>
            <a:ext cx="7848600" cy="4493538"/>
          </a:xfrm>
          <a:prstGeom prst="rect">
            <a:avLst/>
          </a:prstGeom>
        </p:spPr>
        <p:txBody>
          <a:bodyPr wrap="square">
            <a:spAutoFit/>
          </a:bodyPr>
          <a:lstStyle/>
          <a:p>
            <a:r>
              <a:rPr lang="en-US" sz="2200" b="1" dirty="0" smtClean="0">
                <a:solidFill>
                  <a:schemeClr val="bg1"/>
                </a:solidFill>
                <a:latin typeface="Times New Roman" pitchFamily="18" charset="0"/>
                <a:cs typeface="Times New Roman" pitchFamily="18" charset="0"/>
              </a:rPr>
              <a:t> //</a:t>
            </a:r>
          </a:p>
          <a:p>
            <a:r>
              <a:rPr lang="en-US" sz="2200" b="1" dirty="0" smtClean="0">
                <a:solidFill>
                  <a:schemeClr val="bg1"/>
                </a:solidFill>
                <a:latin typeface="Times New Roman" pitchFamily="18" charset="0"/>
                <a:cs typeface="Times New Roman" pitchFamily="18" charset="0"/>
              </a:rPr>
              <a:t>// create controls tab and root window</a:t>
            </a:r>
          </a:p>
          <a:p>
            <a:r>
              <a:rPr lang="en-US" sz="2200" b="1"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win2 = </a:t>
            </a:r>
            <a:r>
              <a:rPr lang="en-US" sz="2200" dirty="0" err="1" smtClean="0">
                <a:solidFill>
                  <a:schemeClr val="bg1"/>
                </a:solidFill>
                <a:latin typeface="Times New Roman" pitchFamily="18" charset="0"/>
                <a:cs typeface="Times New Roman" pitchFamily="18" charset="0"/>
              </a:rPr>
              <a:t>Titanium.UI.createWindow</a:t>
            </a:r>
            <a:r>
              <a:rPr lang="en-US" sz="2200" dirty="0" smtClean="0">
                <a:solidFill>
                  <a:schemeClr val="bg1"/>
                </a:solidFill>
                <a:latin typeface="Times New Roman" pitchFamily="18" charset="0"/>
                <a:cs typeface="Times New Roman" pitchFamily="18" charset="0"/>
              </a:rPr>
              <a:t>({  </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title:'Tab</a:t>
            </a:r>
            <a:r>
              <a:rPr lang="en-US" sz="2200" dirty="0" smtClean="0">
                <a:solidFill>
                  <a:schemeClr val="bg1"/>
                </a:solidFill>
                <a:latin typeface="Times New Roman" pitchFamily="18" charset="0"/>
                <a:cs typeface="Times New Roman" pitchFamily="18" charset="0"/>
              </a:rPr>
              <a:t> 2',</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backgroundColor:'#fff</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tab2 = </a:t>
            </a:r>
            <a:r>
              <a:rPr lang="en-US" sz="2200" dirty="0" err="1" smtClean="0">
                <a:solidFill>
                  <a:schemeClr val="bg1"/>
                </a:solidFill>
                <a:latin typeface="Times New Roman" pitchFamily="18" charset="0"/>
                <a:cs typeface="Times New Roman" pitchFamily="18" charset="0"/>
              </a:rPr>
              <a:t>Titanium.UI.createTab</a:t>
            </a:r>
            <a:r>
              <a:rPr lang="en-US" sz="2200" dirty="0" smtClean="0">
                <a:solidFill>
                  <a:schemeClr val="bg1"/>
                </a:solidFill>
                <a:latin typeface="Times New Roman" pitchFamily="18" charset="0"/>
                <a:cs typeface="Times New Roman" pitchFamily="18" charset="0"/>
              </a:rPr>
              <a:t>({  </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icon:'KS_nav_ui.png</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    </a:t>
            </a:r>
            <a:r>
              <a:rPr lang="en-US" sz="2200" dirty="0" err="1" smtClean="0">
                <a:solidFill>
                  <a:schemeClr val="bg1"/>
                </a:solidFill>
                <a:latin typeface="Times New Roman" pitchFamily="18" charset="0"/>
                <a:cs typeface="Times New Roman" pitchFamily="18" charset="0"/>
              </a:rPr>
              <a:t>title:'Tab</a:t>
            </a:r>
            <a:r>
              <a:rPr lang="en-US" sz="2200" dirty="0" smtClean="0">
                <a:solidFill>
                  <a:schemeClr val="bg1"/>
                </a:solidFill>
                <a:latin typeface="Times New Roman" pitchFamily="18" charset="0"/>
                <a:cs typeface="Times New Roman" pitchFamily="18" charset="0"/>
              </a:rPr>
              <a:t> 2',</a:t>
            </a:r>
          </a:p>
          <a:p>
            <a:r>
              <a:rPr lang="en-US" sz="2200" dirty="0" smtClean="0">
                <a:solidFill>
                  <a:schemeClr val="bg1"/>
                </a:solidFill>
                <a:latin typeface="Times New Roman" pitchFamily="18" charset="0"/>
                <a:cs typeface="Times New Roman" pitchFamily="18" charset="0"/>
              </a:rPr>
              <a:t>    window:win2</a:t>
            </a:r>
          </a:p>
          <a:p>
            <a:r>
              <a:rPr lang="en-US" sz="2200" dirty="0" smtClean="0">
                <a:solidFill>
                  <a:schemeClr val="bg1"/>
                </a:solidFill>
                <a:latin typeface="Times New Roman" pitchFamily="18" charset="0"/>
                <a:cs typeface="Times New Roman" pitchFamily="18" charset="0"/>
              </a:rPr>
              <a:t>});</a:t>
            </a:r>
            <a:endParaRPr lang="en-US" sz="2200" dirty="0" smtClean="0">
              <a:solidFill>
                <a:schemeClr val="bg1"/>
              </a:solidFill>
              <a:latin typeface="Times New Roman" pitchFamily="18" charset="0"/>
              <a:cs typeface="Times New Roman" pitchFamily="18" charset="0"/>
            </a:endParaRPr>
          </a:p>
          <a:p>
            <a:endParaRPr lang="en-US" sz="2200" b="1" dirty="0" smtClean="0">
              <a:solidFill>
                <a:schemeClr val="bg1"/>
              </a:solidFill>
              <a:latin typeface="Times New Roman" pitchFamily="18" charset="0"/>
              <a:cs typeface="Times New Roman" pitchFamily="18" charset="0"/>
            </a:endParaRPr>
          </a:p>
        </p:txBody>
      </p:sp>
      <p:sp>
        <p:nvSpPr>
          <p:cNvPr id="11" name="Rectangle 10"/>
          <p:cNvSpPr/>
          <p:nvPr/>
        </p:nvSpPr>
        <p:spPr>
          <a:xfrm>
            <a:off x="4572000" y="3718679"/>
            <a:ext cx="4572000" cy="3139321"/>
          </a:xfrm>
          <a:prstGeom prst="rect">
            <a:avLst/>
          </a:prstGeom>
        </p:spPr>
        <p:txBody>
          <a:bodyPr>
            <a:spAutoFit/>
          </a:bodyPr>
          <a:lstStyle/>
          <a:p>
            <a:r>
              <a:rPr lang="en-US" sz="2200" dirty="0" err="1" smtClean="0">
                <a:solidFill>
                  <a:schemeClr val="bg1"/>
                </a:solidFill>
                <a:latin typeface="Times New Roman" pitchFamily="18" charset="0"/>
                <a:cs typeface="Times New Roman" pitchFamily="18" charset="0"/>
              </a:rPr>
              <a:t>var</a:t>
            </a:r>
            <a:r>
              <a:rPr lang="en-US" sz="2200" dirty="0" smtClean="0">
                <a:solidFill>
                  <a:schemeClr val="bg1"/>
                </a:solidFill>
                <a:latin typeface="Times New Roman" pitchFamily="18" charset="0"/>
                <a:cs typeface="Times New Roman" pitchFamily="18" charset="0"/>
              </a:rPr>
              <a:t> label2 = </a:t>
            </a:r>
            <a:r>
              <a:rPr lang="en-US" sz="2200" dirty="0" err="1" smtClean="0">
                <a:solidFill>
                  <a:schemeClr val="bg1"/>
                </a:solidFill>
                <a:latin typeface="Times New Roman" pitchFamily="18" charset="0"/>
                <a:cs typeface="Times New Roman" pitchFamily="18" charset="0"/>
              </a:rPr>
              <a:t>Titanium.UI.createLabel</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color:'#999',</a:t>
            </a:r>
          </a:p>
          <a:p>
            <a:r>
              <a:rPr lang="en-US" sz="2200" dirty="0" err="1" smtClean="0">
                <a:solidFill>
                  <a:schemeClr val="bg1"/>
                </a:solidFill>
                <a:latin typeface="Times New Roman" pitchFamily="18" charset="0"/>
                <a:cs typeface="Times New Roman" pitchFamily="18" charset="0"/>
              </a:rPr>
              <a:t>text:'I</a:t>
            </a:r>
            <a:r>
              <a:rPr lang="en-US" sz="2200" dirty="0" smtClean="0">
                <a:solidFill>
                  <a:schemeClr val="bg1"/>
                </a:solidFill>
                <a:latin typeface="Times New Roman" pitchFamily="18" charset="0"/>
                <a:cs typeface="Times New Roman" pitchFamily="18" charset="0"/>
              </a:rPr>
              <a:t> am Window 2',</a:t>
            </a:r>
          </a:p>
          <a:p>
            <a:r>
              <a:rPr lang="en-US" sz="2200" dirty="0" smtClean="0">
                <a:solidFill>
                  <a:schemeClr val="bg1"/>
                </a:solidFill>
                <a:latin typeface="Times New Roman" pitchFamily="18" charset="0"/>
                <a:cs typeface="Times New Roman" pitchFamily="18" charset="0"/>
              </a:rPr>
              <a:t>font:{fontSize:20,fontFamily:'Helvetica </a:t>
            </a:r>
            <a:r>
              <a:rPr lang="en-US" sz="2200" dirty="0" err="1" smtClean="0">
                <a:solidFill>
                  <a:schemeClr val="bg1"/>
                </a:solidFill>
                <a:latin typeface="Times New Roman" pitchFamily="18" charset="0"/>
                <a:cs typeface="Times New Roman" pitchFamily="18" charset="0"/>
              </a:rPr>
              <a:t>Neue</a:t>
            </a:r>
            <a:r>
              <a:rPr lang="en-US" sz="2200"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textAlign:'center</a:t>
            </a:r>
            <a:r>
              <a:rPr lang="en-US" sz="2200"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width:'auto</a:t>
            </a:r>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a:t>
            </a:r>
          </a:p>
          <a:p>
            <a:r>
              <a:rPr lang="en-US" sz="2200" dirty="0" smtClean="0">
                <a:solidFill>
                  <a:schemeClr val="bg1"/>
                </a:solidFill>
                <a:latin typeface="Times New Roman" pitchFamily="18" charset="0"/>
                <a:cs typeface="Times New Roman" pitchFamily="18" charset="0"/>
              </a:rPr>
              <a:t>win2.add(label2);</a:t>
            </a:r>
            <a:endParaRPr lang="en-US" sz="2200" dirty="0">
              <a:latin typeface="Times New Roman" pitchFamily="18" charset="0"/>
              <a:cs typeface="Times New Roman" pitchFamily="18" charset="0"/>
            </a:endParaRPr>
          </a:p>
        </p:txBody>
      </p:sp>
      <p:cxnSp>
        <p:nvCxnSpPr>
          <p:cNvPr id="17" name="Elbow Connector 16"/>
          <p:cNvCxnSpPr/>
          <p:nvPr/>
        </p:nvCxnSpPr>
        <p:spPr>
          <a:xfrm rot="10800000" flipV="1">
            <a:off x="3429000" y="3657600"/>
            <a:ext cx="2209800" cy="1905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96258" name="Picture 2"/>
          <p:cNvPicPr>
            <a:picLocks noChangeAspect="1" noChangeArrowheads="1"/>
          </p:cNvPicPr>
          <p:nvPr/>
        </p:nvPicPr>
        <p:blipFill>
          <a:blip r:embed="rId5" cstate="print"/>
          <a:srcRect/>
          <a:stretch>
            <a:fillRect/>
          </a:stretch>
        </p:blipFill>
        <p:spPr bwMode="auto">
          <a:xfrm>
            <a:off x="5410201" y="228600"/>
            <a:ext cx="2895600" cy="3047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 name="Picture 6" descr="C:\Users\DELL\Desktop\titanium-studio-splash.png"/>
          <p:cNvPicPr>
            <a:picLocks noChangeAspect="1" noChangeArrowheads="1"/>
          </p:cNvPicPr>
          <p:nvPr/>
        </p:nvPicPr>
        <p:blipFill>
          <a:blip r:embed="rId4" cstate="print"/>
          <a:srcRect/>
          <a:stretch>
            <a:fillRect/>
          </a:stretch>
        </p:blipFill>
        <p:spPr bwMode="auto">
          <a:xfrm>
            <a:off x="7467600" y="76201"/>
            <a:ext cx="1600200" cy="1066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p:cNvSpPr>
            <a:spLocks noGrp="1"/>
          </p:cNvSpPr>
          <p:nvPr>
            <p:ph type="title"/>
          </p:nvPr>
        </p:nvSpPr>
        <p:spPr/>
        <p:txBody>
          <a:bodyPr/>
          <a:lstStyle/>
          <a:p>
            <a:endParaRPr lang="en-US"/>
          </a:p>
        </p:txBody>
      </p:sp>
      <p:sp>
        <p:nvSpPr>
          <p:cNvPr id="9" name="Rectangle 8"/>
          <p:cNvSpPr/>
          <p:nvPr/>
        </p:nvSpPr>
        <p:spPr>
          <a:xfrm>
            <a:off x="685800" y="2819400"/>
            <a:ext cx="5715000" cy="3139321"/>
          </a:xfrm>
          <a:prstGeom prst="rect">
            <a:avLst/>
          </a:prstGeom>
        </p:spPr>
        <p:txBody>
          <a:bodyPr wrap="square">
            <a:spAutoFit/>
          </a:bodyPr>
          <a:lstStyle/>
          <a:p>
            <a:r>
              <a:rPr lang="en-US" sz="2200" b="1" dirty="0" smtClean="0">
                <a:solidFill>
                  <a:schemeClr val="bg1"/>
                </a:solidFill>
                <a:latin typeface="Times New Roman" pitchFamily="18" charset="0"/>
                <a:cs typeface="Times New Roman" pitchFamily="18" charset="0"/>
              </a:rPr>
              <a:t>//</a:t>
            </a:r>
          </a:p>
          <a:p>
            <a:r>
              <a:rPr lang="en-US" sz="2200" b="1" dirty="0" smtClean="0">
                <a:solidFill>
                  <a:schemeClr val="bg1"/>
                </a:solidFill>
                <a:latin typeface="Times New Roman" pitchFamily="18" charset="0"/>
                <a:cs typeface="Times New Roman" pitchFamily="18" charset="0"/>
              </a:rPr>
              <a:t>//  add tabs</a:t>
            </a:r>
          </a:p>
          <a:p>
            <a:r>
              <a:rPr lang="en-US" sz="2200" b="1" dirty="0" smtClean="0">
                <a:solidFill>
                  <a:schemeClr val="bg1"/>
                </a:solidFill>
                <a:latin typeface="Times New Roman" pitchFamily="18" charset="0"/>
                <a:cs typeface="Times New Roman" pitchFamily="18" charset="0"/>
              </a:rPr>
              <a:t>//</a:t>
            </a:r>
          </a:p>
          <a:p>
            <a:r>
              <a:rPr lang="en-US" sz="2200" dirty="0" err="1" smtClean="0">
                <a:solidFill>
                  <a:schemeClr val="bg1"/>
                </a:solidFill>
                <a:latin typeface="Times New Roman" pitchFamily="18" charset="0"/>
                <a:cs typeface="Times New Roman" pitchFamily="18" charset="0"/>
              </a:rPr>
              <a:t>tabGroup.addTab</a:t>
            </a:r>
            <a:r>
              <a:rPr lang="en-US" sz="2200" dirty="0" smtClean="0">
                <a:solidFill>
                  <a:schemeClr val="bg1"/>
                </a:solidFill>
                <a:latin typeface="Times New Roman" pitchFamily="18" charset="0"/>
                <a:cs typeface="Times New Roman" pitchFamily="18" charset="0"/>
              </a:rPr>
              <a:t>(tab1);  </a:t>
            </a:r>
          </a:p>
          <a:p>
            <a:r>
              <a:rPr lang="en-US" sz="2200" dirty="0" err="1" smtClean="0">
                <a:solidFill>
                  <a:schemeClr val="bg1"/>
                </a:solidFill>
                <a:latin typeface="Times New Roman" pitchFamily="18" charset="0"/>
                <a:cs typeface="Times New Roman" pitchFamily="18" charset="0"/>
              </a:rPr>
              <a:t>tabGroup.addTab</a:t>
            </a:r>
            <a:r>
              <a:rPr lang="en-US" sz="2200" dirty="0" smtClean="0">
                <a:solidFill>
                  <a:schemeClr val="bg1"/>
                </a:solidFill>
                <a:latin typeface="Times New Roman" pitchFamily="18" charset="0"/>
                <a:cs typeface="Times New Roman" pitchFamily="18" charset="0"/>
              </a:rPr>
              <a:t>(tab2);  </a:t>
            </a:r>
          </a:p>
          <a:p>
            <a:endParaRPr lang="en-US" sz="2200" dirty="0" smtClean="0">
              <a:solidFill>
                <a:schemeClr val="bg1"/>
              </a:solidFill>
              <a:latin typeface="Times New Roman" pitchFamily="18" charset="0"/>
              <a:cs typeface="Times New Roman" pitchFamily="18" charset="0"/>
            </a:endParaRPr>
          </a:p>
          <a:p>
            <a:endParaRPr lang="en-US" sz="2200" dirty="0" smtClean="0">
              <a:solidFill>
                <a:schemeClr val="bg1"/>
              </a:solidFill>
              <a:latin typeface="Times New Roman" pitchFamily="18" charset="0"/>
              <a:cs typeface="Times New Roman" pitchFamily="18" charset="0"/>
            </a:endParaRPr>
          </a:p>
          <a:p>
            <a:r>
              <a:rPr lang="en-US" sz="2200" b="1" dirty="0" smtClean="0">
                <a:solidFill>
                  <a:schemeClr val="bg1"/>
                </a:solidFill>
                <a:latin typeface="Times New Roman" pitchFamily="18" charset="0"/>
                <a:cs typeface="Times New Roman" pitchFamily="18" charset="0"/>
              </a:rPr>
              <a:t>// open tab group</a:t>
            </a:r>
          </a:p>
          <a:p>
            <a:r>
              <a:rPr lang="en-US" sz="2200" dirty="0" err="1" smtClean="0">
                <a:solidFill>
                  <a:schemeClr val="bg1"/>
                </a:solidFill>
                <a:latin typeface="Times New Roman" pitchFamily="18" charset="0"/>
                <a:cs typeface="Times New Roman" pitchFamily="18" charset="0"/>
              </a:rPr>
              <a:t>tabGroup.open</a:t>
            </a:r>
            <a:r>
              <a:rPr lang="en-US" sz="2200" dirty="0" smtClean="0">
                <a:solidFill>
                  <a:schemeClr val="bg1"/>
                </a:solidFill>
                <a:latin typeface="Times New Roman" pitchFamily="18" charset="0"/>
                <a:cs typeface="Times New Roman" pitchFamily="18" charset="0"/>
              </a:rPr>
              <a:t>();</a:t>
            </a:r>
            <a:endParaRPr lang="en-US" sz="2200" dirty="0">
              <a:solidFill>
                <a:schemeClr val="bg1"/>
              </a:solidFill>
              <a:latin typeface="Times New Roman" pitchFamily="18" charset="0"/>
              <a:cs typeface="Times New Roman" pitchFamily="18" charset="0"/>
            </a:endParaRPr>
          </a:p>
        </p:txBody>
      </p:sp>
      <p:pic>
        <p:nvPicPr>
          <p:cNvPr id="97282" name="Picture 2"/>
          <p:cNvPicPr>
            <a:picLocks noChangeAspect="1" noChangeArrowheads="1"/>
          </p:cNvPicPr>
          <p:nvPr/>
        </p:nvPicPr>
        <p:blipFill>
          <a:blip r:embed="rId5" cstate="print"/>
          <a:srcRect/>
          <a:stretch>
            <a:fillRect/>
          </a:stretch>
        </p:blipFill>
        <p:spPr bwMode="auto">
          <a:xfrm>
            <a:off x="4648200" y="304800"/>
            <a:ext cx="3752850" cy="603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0" y="0"/>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3" name="Picture 5"/>
          <p:cNvPicPr>
            <a:picLocks noChangeAspect="1" noChangeArrowheads="1"/>
          </p:cNvPicPr>
          <p:nvPr/>
        </p:nvPicPr>
        <p:blipFill>
          <a:blip r:embed="rId4" cstate="print"/>
          <a:srcRect/>
          <a:stretch>
            <a:fillRect/>
          </a:stretch>
        </p:blipFill>
        <p:spPr bwMode="auto">
          <a:xfrm>
            <a:off x="1371600" y="1600200"/>
            <a:ext cx="3019315" cy="4648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74" name="Picture 6"/>
          <p:cNvPicPr>
            <a:picLocks noChangeAspect="1" noChangeArrowheads="1"/>
          </p:cNvPicPr>
          <p:nvPr/>
        </p:nvPicPr>
        <p:blipFill>
          <a:blip r:embed="rId5" cstate="print"/>
          <a:srcRect l="-10726" t="-11381" r="-7252" b="-6220"/>
          <a:stretch>
            <a:fillRect/>
          </a:stretch>
        </p:blipFill>
        <p:spPr bwMode="auto">
          <a:xfrm>
            <a:off x="4495800" y="1524000"/>
            <a:ext cx="3429000" cy="483177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1266" name="Picture 2"/>
          <p:cNvPicPr>
            <a:picLocks noChangeAspect="1" noChangeArrowheads="1"/>
          </p:cNvPicPr>
          <p:nvPr/>
        </p:nvPicPr>
        <p:blipFill>
          <a:blip r:embed="rId4" cstate="print"/>
          <a:srcRect/>
          <a:stretch>
            <a:fillRect/>
          </a:stretch>
        </p:blipFill>
        <p:spPr bwMode="auto">
          <a:xfrm>
            <a:off x="1371600" y="1447800"/>
            <a:ext cx="3467100" cy="48482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270" name="Picture 6"/>
          <p:cNvPicPr>
            <a:picLocks noChangeAspect="1" noChangeArrowheads="1"/>
          </p:cNvPicPr>
          <p:nvPr/>
        </p:nvPicPr>
        <p:blipFill>
          <a:blip r:embed="rId5" cstate="print"/>
          <a:srcRect/>
          <a:stretch>
            <a:fillRect/>
          </a:stretch>
        </p:blipFill>
        <p:spPr bwMode="auto">
          <a:xfrm>
            <a:off x="4800600" y="1447800"/>
            <a:ext cx="3583536" cy="5029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2290" name="Picture 2"/>
          <p:cNvPicPr>
            <a:picLocks noChangeAspect="1" noChangeArrowheads="1"/>
          </p:cNvPicPr>
          <p:nvPr/>
        </p:nvPicPr>
        <p:blipFill>
          <a:blip r:embed="rId4" cstate="print"/>
          <a:srcRect/>
          <a:stretch>
            <a:fillRect/>
          </a:stretch>
        </p:blipFill>
        <p:spPr bwMode="auto">
          <a:xfrm>
            <a:off x="1143000" y="1600200"/>
            <a:ext cx="3437644" cy="49244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291" name="Picture 3"/>
          <p:cNvPicPr>
            <a:picLocks noChangeAspect="1" noChangeArrowheads="1"/>
          </p:cNvPicPr>
          <p:nvPr/>
        </p:nvPicPr>
        <p:blipFill>
          <a:blip r:embed="rId5" cstate="print"/>
          <a:srcRect/>
          <a:stretch>
            <a:fillRect/>
          </a:stretch>
        </p:blipFill>
        <p:spPr bwMode="auto">
          <a:xfrm>
            <a:off x="5029200" y="1600200"/>
            <a:ext cx="3365411" cy="47815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7171" name="Picture 3" descr="C:\Users\DELL\Desktop\my-menu-for-restaurants-screenshot-1.jpg"/>
          <p:cNvPicPr>
            <a:picLocks noChangeAspect="1" noChangeArrowheads="1"/>
          </p:cNvPicPr>
          <p:nvPr/>
        </p:nvPicPr>
        <p:blipFill>
          <a:blip r:embed="rId4" cstate="print"/>
          <a:srcRect/>
          <a:stretch>
            <a:fillRect/>
          </a:stretch>
        </p:blipFill>
        <p:spPr bwMode="auto">
          <a:xfrm>
            <a:off x="2895600" y="1447800"/>
            <a:ext cx="3829050" cy="5105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3" name="Picture 2" descr="https://lh4.googleusercontent.com/yPe-5BUK-RgL-PfdAfCmdCgUpWquj03SkunBakiG__VAOtxS6b41rtzidPflMfwUxV8zq33SQ0jfFIB47j39TIuhTfxe8lAjaZpl8jiJLSm0jNYaWPRA03qlxe2OPjI3VTApAc0"/>
          <p:cNvPicPr>
            <a:picLocks noChangeAspect="1" noChangeArrowheads="1"/>
          </p:cNvPicPr>
          <p:nvPr/>
        </p:nvPicPr>
        <p:blipFill>
          <a:blip r:embed="rId4" cstate="print"/>
          <a:srcRect/>
          <a:stretch>
            <a:fillRect/>
          </a:stretch>
        </p:blipFill>
        <p:spPr bwMode="auto">
          <a:xfrm>
            <a:off x="3048000" y="1981200"/>
            <a:ext cx="3390900" cy="352962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Web vs. Native</a:t>
            </a:r>
            <a:endParaRPr lang="en-US" dirty="0">
              <a:latin typeface="Arial" pitchFamily="34" charset="0"/>
              <a:cs typeface="Arial" pitchFamily="34" charset="0"/>
            </a:endParaRPr>
          </a:p>
        </p:txBody>
      </p:sp>
      <p:sp>
        <p:nvSpPr>
          <p:cNvPr id="8" name="Content Placeholder 7"/>
          <p:cNvSpPr>
            <a:spLocks noGrp="1"/>
          </p:cNvSpPr>
          <p:nvPr>
            <p:ph idx="1"/>
          </p:nvPr>
        </p:nvSpPr>
        <p:spPr/>
        <p:txBody>
          <a:bodyPr/>
          <a:lstStyle/>
          <a:p>
            <a:endParaRPr lang="en-US" dirty="0"/>
          </a:p>
        </p:txBody>
      </p:sp>
      <p:pic>
        <p:nvPicPr>
          <p:cNvPr id="3" name="Picture 2" descr="C:\Users\DELL\Desktop\Native_html5_hybrid.png"/>
          <p:cNvPicPr>
            <a:picLocks noChangeAspect="1" noChangeArrowheads="1"/>
          </p:cNvPicPr>
          <p:nvPr/>
        </p:nvPicPr>
        <p:blipFill>
          <a:blip r:embed="rId4" cstate="print"/>
          <a:srcRect/>
          <a:stretch>
            <a:fillRect/>
          </a:stretch>
        </p:blipFill>
        <p:spPr bwMode="auto">
          <a:xfrm>
            <a:off x="152400" y="1219200"/>
            <a:ext cx="8991600" cy="5575319"/>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8194" name="Picture 2" descr="C:\Users\DELL\Desktop\NC\ti\3.jpg"/>
          <p:cNvPicPr>
            <a:picLocks noChangeAspect="1" noChangeArrowheads="1"/>
          </p:cNvPicPr>
          <p:nvPr/>
        </p:nvPicPr>
        <p:blipFill>
          <a:blip r:embed="rId4" cstate="print"/>
          <a:srcRect/>
          <a:stretch>
            <a:fillRect/>
          </a:stretch>
        </p:blipFill>
        <p:spPr bwMode="auto">
          <a:xfrm>
            <a:off x="1371600" y="1447800"/>
            <a:ext cx="3124200" cy="502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195" name="Picture 3" descr="C:\Users\DELL\Desktop\NC\ti\01.jpg"/>
          <p:cNvPicPr>
            <a:picLocks noChangeAspect="1" noChangeArrowheads="1"/>
          </p:cNvPicPr>
          <p:nvPr/>
        </p:nvPicPr>
        <p:blipFill>
          <a:blip r:embed="rId5" cstate="print"/>
          <a:srcRect/>
          <a:stretch>
            <a:fillRect/>
          </a:stretch>
        </p:blipFill>
        <p:spPr bwMode="auto">
          <a:xfrm>
            <a:off x="4953000" y="1524000"/>
            <a:ext cx="3409406" cy="4953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9218" name="Picture 2" descr="C:\Users\DELL\Desktop\NC\ti\0002.jpg"/>
          <p:cNvPicPr>
            <a:picLocks noChangeAspect="1" noChangeArrowheads="1"/>
          </p:cNvPicPr>
          <p:nvPr/>
        </p:nvPicPr>
        <p:blipFill>
          <a:blip r:embed="rId4" cstate="print"/>
          <a:srcRect/>
          <a:stretch>
            <a:fillRect/>
          </a:stretch>
        </p:blipFill>
        <p:spPr bwMode="auto">
          <a:xfrm>
            <a:off x="5029200" y="1600200"/>
            <a:ext cx="2819400" cy="48768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219" name="Picture 3" descr="C:\Users\DELL\Desktop\NC\ti\02.jpg"/>
          <p:cNvPicPr>
            <a:picLocks noChangeAspect="1" noChangeArrowheads="1"/>
          </p:cNvPicPr>
          <p:nvPr/>
        </p:nvPicPr>
        <p:blipFill>
          <a:blip r:embed="rId5" cstate="print"/>
          <a:srcRect r="-9091" b="-4545"/>
          <a:stretch>
            <a:fillRect/>
          </a:stretch>
        </p:blipFill>
        <p:spPr bwMode="auto">
          <a:xfrm>
            <a:off x="1752600" y="1524000"/>
            <a:ext cx="2895600" cy="502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0242" name="Picture 2" descr="C:\Users\DELL\Desktop\NC\ti\04.jpg"/>
          <p:cNvPicPr>
            <a:picLocks noChangeAspect="1" noChangeArrowheads="1"/>
          </p:cNvPicPr>
          <p:nvPr/>
        </p:nvPicPr>
        <p:blipFill>
          <a:blip r:embed="rId4" cstate="print"/>
          <a:srcRect/>
          <a:stretch>
            <a:fillRect/>
          </a:stretch>
        </p:blipFill>
        <p:spPr bwMode="auto">
          <a:xfrm>
            <a:off x="1371599" y="1524000"/>
            <a:ext cx="2971801" cy="48768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3" descr="C:\Users\DELL\Desktop\NC\ti\01.jpg"/>
          <p:cNvPicPr>
            <a:picLocks noChangeAspect="1" noChangeArrowheads="1"/>
          </p:cNvPicPr>
          <p:nvPr/>
        </p:nvPicPr>
        <p:blipFill>
          <a:blip r:embed="rId5" cstate="print"/>
          <a:srcRect/>
          <a:stretch>
            <a:fillRect/>
          </a:stretch>
        </p:blipFill>
        <p:spPr bwMode="auto">
          <a:xfrm>
            <a:off x="4953000" y="1524000"/>
            <a:ext cx="3409406" cy="4953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Times New Roman" pitchFamily="18" charset="0"/>
                <a:cs typeface="Times New Roman" pitchFamily="18" charset="0"/>
              </a:rPr>
              <a:t>Nghiên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cứu</a:t>
            </a:r>
            <a:r>
              <a:rPr lang="en-US" dirty="0" smtClean="0">
                <a:latin typeface="Times New Roman" pitchFamily="18" charset="0"/>
                <a:cs typeface="Times New Roman" pitchFamily="18" charset="0"/>
              </a:rPr>
              <a:t> / Demo</a:t>
            </a:r>
            <a:endParaRPr lang="en-US" dirty="0">
              <a:latin typeface="Times New Roman" pitchFamily="18" charset="0"/>
              <a:cs typeface="Times New Roman" pitchFamily="18"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91138" name="Picture 2" descr="https://lh3.googleusercontent.com/23i3bYe5KB1KExgE8YnJsOv8Jr42mP6e_NrewZd6PCORkRQ7ry9M2SACs9PLxTLSo3wQvrw3ChUFqfU70pHmFxh_t1euOi2m_BeCdsmb7lRtZbnvtIeV5N3TsUfWRdafHCrX3n0"/>
          <p:cNvPicPr>
            <a:picLocks noChangeAspect="1" noChangeArrowheads="1"/>
          </p:cNvPicPr>
          <p:nvPr/>
        </p:nvPicPr>
        <p:blipFill>
          <a:blip r:embed="rId4" cstate="print"/>
          <a:srcRect/>
          <a:stretch>
            <a:fillRect/>
          </a:stretch>
        </p:blipFill>
        <p:spPr bwMode="auto">
          <a:xfrm>
            <a:off x="762000" y="1600200"/>
            <a:ext cx="7696200" cy="4847258"/>
          </a:xfrm>
          <a:prstGeom prst="rect">
            <a:avLst/>
          </a:prstGeom>
          <a:noFill/>
        </p:spPr>
      </p:pic>
      <p:sp>
        <p:nvSpPr>
          <p:cNvPr id="10" name="Down Arrow 9"/>
          <p:cNvSpPr/>
          <p:nvPr/>
        </p:nvSpPr>
        <p:spPr>
          <a:xfrm rot="7478208">
            <a:off x="4760758" y="2669700"/>
            <a:ext cx="484668" cy="1518720"/>
          </a:xfrm>
          <a:prstGeom prst="downArrow">
            <a:avLst>
              <a:gd name="adj1" fmla="val 50000"/>
              <a:gd name="adj2" fmla="val 4836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18253915">
            <a:off x="4591175" y="2961835"/>
            <a:ext cx="508428" cy="1703216"/>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2" cstate="print"/>
          <a:srcRect/>
          <a:stretch>
            <a:fillRect/>
          </a:stretch>
        </p:blipFill>
        <p:spPr bwMode="auto">
          <a:xfrm>
            <a:off x="-2981" y="1"/>
            <a:ext cx="9146981" cy="6858000"/>
          </a:xfrm>
          <a:prstGeom prst="rect">
            <a:avLst/>
          </a:prstGeom>
          <a:noFill/>
        </p:spPr>
      </p:pic>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pic>
        <p:nvPicPr>
          <p:cNvPr id="16386" name="Picture 2" descr="C:\Users\DELL\Desktop\NC\ti\01.jpg"/>
          <p:cNvPicPr>
            <a:picLocks noChangeAspect="1" noChangeArrowheads="1"/>
          </p:cNvPicPr>
          <p:nvPr/>
        </p:nvPicPr>
        <p:blipFill>
          <a:blip r:embed="rId3" cstate="print"/>
          <a:srcRect/>
          <a:stretch>
            <a:fillRect/>
          </a:stretch>
        </p:blipFill>
        <p:spPr bwMode="auto">
          <a:xfrm>
            <a:off x="609600" y="1219200"/>
            <a:ext cx="3429000" cy="5266944"/>
          </a:xfrm>
          <a:prstGeom prst="rect">
            <a:avLst/>
          </a:prstGeom>
          <a:noFill/>
        </p:spPr>
      </p:pic>
      <p:sp>
        <p:nvSpPr>
          <p:cNvPr id="9" name="Cloud Callout 8"/>
          <p:cNvSpPr/>
          <p:nvPr/>
        </p:nvSpPr>
        <p:spPr>
          <a:xfrm>
            <a:off x="4724400" y="914400"/>
            <a:ext cx="3544508" cy="2819400"/>
          </a:xfrm>
          <a:prstGeom prst="cloudCallout">
            <a:avLst>
              <a:gd name="adj1" fmla="val -90425"/>
              <a:gd name="adj2" fmla="val 2025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95000"/>
                  </a:schemeClr>
                </a:solidFill>
              </a:rPr>
              <a:t>Thank You!!!</a:t>
            </a:r>
          </a:p>
          <a:p>
            <a:pPr algn="ctr">
              <a:defRPr/>
            </a:pPr>
            <a:endParaRPr lang="en-US" sz="2400" dirty="0">
              <a:solidFill>
                <a:schemeClr val="bg1">
                  <a:lumMod val="95000"/>
                </a:schemeClr>
              </a:solidFill>
            </a:endParaRPr>
          </a:p>
          <a:p>
            <a:pPr algn="ctr">
              <a:defRPr/>
            </a:pPr>
            <a:r>
              <a:rPr lang="en-US" sz="2400" dirty="0">
                <a:solidFill>
                  <a:schemeClr val="bg1">
                    <a:lumMod val="95000"/>
                  </a:schemeClr>
                </a:solidFill>
              </a:rPr>
              <a:t>Any questions…</a:t>
            </a:r>
            <a:endParaRPr lang="en-IN" sz="24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Khái</a:t>
            </a:r>
            <a:r>
              <a:rPr lang="en-US" dirty="0" smtClean="0">
                <a:latin typeface="Arial" pitchFamily="34" charset="0"/>
                <a:cs typeface="Arial" pitchFamily="34" charset="0"/>
              </a:rPr>
              <a:t> </a:t>
            </a:r>
            <a:r>
              <a:rPr lang="en-US" dirty="0" err="1" smtClean="0">
                <a:latin typeface="Arial" pitchFamily="34" charset="0"/>
                <a:cs typeface="Arial" pitchFamily="34" charset="0"/>
              </a:rPr>
              <a:t>niệm</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1676400" y="1828800"/>
            <a:ext cx="7467600" cy="4572000"/>
          </a:xfrm>
          <a:prstGeom prst="rect">
            <a:avLst/>
          </a:prstGeom>
        </p:spPr>
        <p:txBody>
          <a:bodyPr vert="horz" anchor="t">
            <a:normAutofit/>
          </a:bodyPr>
          <a:lstStyle/>
          <a:p>
            <a:pPr marL="365760" indent="-285750">
              <a:spcBef>
                <a:spcPct val="20000"/>
              </a:spcBef>
              <a:buClr>
                <a:schemeClr val="accent1"/>
              </a:buClr>
              <a:buSzPct val="95000"/>
            </a:pPr>
            <a:r>
              <a:rPr lang="en-US" sz="2300" b="1" dirty="0" smtClean="0">
                <a:solidFill>
                  <a:schemeClr val="bg1"/>
                </a:solidFill>
                <a:latin typeface="Times New Roman" pitchFamily="18" charset="0"/>
                <a:cs typeface="Times New Roman" pitchFamily="18" charset="0"/>
              </a:rPr>
              <a:t>Multi-platform !== “Write once,  Run anywhere”</a:t>
            </a:r>
            <a:endParaRPr lang="en-US" sz="2300" b="1" noProof="0" dirty="0" smtClean="0">
              <a:solidFill>
                <a:schemeClr val="bg1"/>
              </a:solidFill>
              <a:latin typeface="Times New Roman" pitchFamily="18" charset="0"/>
              <a:cs typeface="Times New Roman" pitchFamily="18" charset="0"/>
            </a:endParaRPr>
          </a:p>
          <a:p>
            <a:pPr marL="365760" indent="-285750">
              <a:spcBef>
                <a:spcPct val="20000"/>
              </a:spcBef>
              <a:buClr>
                <a:schemeClr val="accent1"/>
              </a:buClr>
              <a:buSzPct val="95000"/>
            </a:pPr>
            <a:endParaRPr kumimoji="0" lang="en-US" sz="2300" b="0" i="0" u="none" strike="noStrike" kern="1200" cap="none" spc="0" normalizeH="0" baseline="0" noProof="0" dirty="0">
              <a:ln>
                <a:noFill/>
              </a:ln>
              <a:solidFill>
                <a:schemeClr val="bg1"/>
              </a:solidFill>
              <a:effectLst/>
              <a:uLnTx/>
              <a:uFillTx/>
              <a:latin typeface="Times New Roman" pitchFamily="18" charset="0"/>
              <a:cs typeface="Times New Roman" pitchFamily="18" charset="0"/>
            </a:endParaRPr>
          </a:p>
        </p:txBody>
      </p:sp>
      <p:pic>
        <p:nvPicPr>
          <p:cNvPr id="3" name="Picture 2" descr="C:\Users\DELL\Desktop\Screen-shot-2012-08-20-at-12.18.23-PM.png"/>
          <p:cNvPicPr>
            <a:picLocks noChangeAspect="1" noChangeArrowheads="1"/>
          </p:cNvPicPr>
          <p:nvPr/>
        </p:nvPicPr>
        <p:blipFill>
          <a:blip r:embed="rId4" cstate="print"/>
          <a:srcRect/>
          <a:stretch>
            <a:fillRect/>
          </a:stretch>
        </p:blipFill>
        <p:spPr bwMode="auto">
          <a:xfrm>
            <a:off x="381000" y="2654300"/>
            <a:ext cx="8253413" cy="4203700"/>
          </a:xfrm>
          <a:prstGeom prst="rect">
            <a:avLst/>
          </a:prstGeom>
          <a:noFill/>
        </p:spPr>
      </p:pic>
      <p:pic>
        <p:nvPicPr>
          <p:cNvPr id="5122" name="Picture 2"/>
          <p:cNvPicPr>
            <a:picLocks noGrp="1" noChangeAspect="1" noChangeArrowheads="1"/>
          </p:cNvPicPr>
          <p:nvPr>
            <p:ph idx="1"/>
          </p:nvPr>
        </p:nvPicPr>
        <p:blipFill>
          <a:blip r:embed="rId5" cstate="print"/>
          <a:srcRect/>
          <a:stretch>
            <a:fillRect/>
          </a:stretch>
        </p:blipFill>
        <p:spPr bwMode="auto">
          <a:xfrm>
            <a:off x="304800" y="1752600"/>
            <a:ext cx="1476375" cy="2362200"/>
          </a:xfrm>
          <a:prstGeom prst="rect">
            <a:avLst/>
          </a:prstGeom>
          <a:noFill/>
          <a:ln w="9525">
            <a:noFill/>
            <a:miter lim="800000"/>
            <a:headEnd/>
            <a:tailEnd/>
          </a:ln>
        </p:spPr>
      </p:pic>
      <p:pic>
        <p:nvPicPr>
          <p:cNvPr id="6146" name="Picture 2"/>
          <p:cNvPicPr>
            <a:picLocks noChangeAspect="1" noChangeArrowheads="1"/>
          </p:cNvPicPr>
          <p:nvPr/>
        </p:nvPicPr>
        <p:blipFill>
          <a:blip r:embed="rId6" cstate="print"/>
          <a:srcRect/>
          <a:stretch>
            <a:fillRect/>
          </a:stretch>
        </p:blipFill>
        <p:spPr bwMode="auto">
          <a:xfrm>
            <a:off x="7743513" y="5572125"/>
            <a:ext cx="1552887"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5" name="Content Placeholder 4"/>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4" cstate="print"/>
          <a:srcRect/>
          <a:stretch>
            <a:fillRect/>
          </a:stretch>
        </p:blipFill>
        <p:spPr bwMode="auto">
          <a:xfrm>
            <a:off x="762000" y="1371600"/>
            <a:ext cx="8382000" cy="5195888"/>
          </a:xfrm>
          <a:prstGeom prst="rect">
            <a:avLst/>
          </a:prstGeom>
          <a:noFill/>
          <a:ln w="9525">
            <a:noFill/>
            <a:miter lim="800000"/>
            <a:headEnd/>
            <a:tailEnd/>
          </a:ln>
        </p:spPr>
      </p:pic>
      <p:sp>
        <p:nvSpPr>
          <p:cNvPr id="6" name="TextBox 5"/>
          <p:cNvSpPr txBox="1"/>
          <p:nvPr/>
        </p:nvSpPr>
        <p:spPr>
          <a:xfrm>
            <a:off x="1" y="6553200"/>
            <a:ext cx="1523999" cy="307777"/>
          </a:xfrm>
          <a:prstGeom prst="rect">
            <a:avLst/>
          </a:prstGeom>
          <a:noFill/>
        </p:spPr>
        <p:txBody>
          <a:bodyPr wrap="square" rtlCol="0">
            <a:spAutoFit/>
          </a:bodyPr>
          <a:lstStyle/>
          <a:p>
            <a:r>
              <a:rPr lang="en-US" sz="1400" dirty="0" err="1" smtClean="0">
                <a:solidFill>
                  <a:schemeClr val="bg1"/>
                </a:solidFill>
              </a:rPr>
              <a:t>windybook</a:t>
            </a:r>
            <a:endParaRPr lang="en-US"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err="1" smtClean="0">
                <a:latin typeface="Arial" pitchFamily="34" charset="0"/>
                <a:cs typeface="Arial" pitchFamily="34" charset="0"/>
              </a:rPr>
              <a:t>Công</a:t>
            </a:r>
            <a:r>
              <a:rPr lang="en-US" dirty="0" smtClean="0">
                <a:latin typeface="Arial" pitchFamily="34" charset="0"/>
                <a:cs typeface="Arial" pitchFamily="34" charset="0"/>
              </a:rPr>
              <a:t> </a:t>
            </a:r>
            <a:r>
              <a:rPr lang="en-US" dirty="0" err="1" smtClean="0">
                <a:latin typeface="Arial" pitchFamily="34" charset="0"/>
                <a:cs typeface="Arial" pitchFamily="34" charset="0"/>
              </a:rPr>
              <a:t>nghệ</a:t>
            </a:r>
            <a:r>
              <a:rPr lang="en-US" dirty="0" smtClean="0">
                <a:latin typeface="Arial" pitchFamily="34" charset="0"/>
                <a:cs typeface="Arial" pitchFamily="34" charset="0"/>
              </a:rPr>
              <a:t> </a:t>
            </a:r>
            <a:r>
              <a:rPr lang="en-US" dirty="0" err="1" smtClean="0">
                <a:latin typeface="Arial" pitchFamily="34" charset="0"/>
                <a:cs typeface="Arial" pitchFamily="34" charset="0"/>
              </a:rPr>
              <a:t>hỗ</a:t>
            </a:r>
            <a:r>
              <a:rPr lang="en-US" dirty="0" smtClean="0">
                <a:latin typeface="Arial" pitchFamily="34" charset="0"/>
                <a:cs typeface="Arial" pitchFamily="34" charset="0"/>
              </a:rPr>
              <a:t> </a:t>
            </a:r>
            <a:r>
              <a:rPr lang="en-US" dirty="0" err="1" smtClean="0">
                <a:latin typeface="Arial" pitchFamily="34" charset="0"/>
                <a:cs typeface="Arial" pitchFamily="34" charset="0"/>
              </a:rPr>
              <a:t>trợ</a:t>
            </a:r>
            <a:r>
              <a:rPr lang="en-US" dirty="0" smtClean="0">
                <a:latin typeface="Arial" pitchFamily="34" charset="0"/>
                <a:cs typeface="Arial" pitchFamily="34" charset="0"/>
              </a:rPr>
              <a:t> </a:t>
            </a:r>
            <a:r>
              <a:rPr lang="en-US" dirty="0" err="1" smtClean="0">
                <a:latin typeface="Arial" pitchFamily="34" charset="0"/>
                <a:cs typeface="Arial" pitchFamily="34" charset="0"/>
              </a:rPr>
              <a:t>đa</a:t>
            </a:r>
            <a:r>
              <a:rPr lang="en-US" dirty="0" smtClean="0">
                <a:latin typeface="Arial" pitchFamily="34" charset="0"/>
                <a:cs typeface="Arial" pitchFamily="34" charset="0"/>
              </a:rPr>
              <a:t> </a:t>
            </a:r>
            <a:r>
              <a:rPr lang="en-US" dirty="0" err="1" smtClean="0">
                <a:latin typeface="Arial" pitchFamily="34" charset="0"/>
                <a:cs typeface="Arial" pitchFamily="34" charset="0"/>
              </a:rPr>
              <a:t>nền</a:t>
            </a:r>
            <a:r>
              <a:rPr lang="en-US" dirty="0" smtClean="0">
                <a:latin typeface="Arial" pitchFamily="34" charset="0"/>
                <a:cs typeface="Arial" pitchFamily="34" charset="0"/>
              </a:rPr>
              <a:t> </a:t>
            </a:r>
            <a:r>
              <a:rPr lang="en-US" dirty="0" err="1" smtClean="0">
                <a:latin typeface="Arial" pitchFamily="34" charset="0"/>
                <a:cs typeface="Arial" pitchFamily="34" charset="0"/>
              </a:rPr>
              <a:t>tảng</a:t>
            </a:r>
            <a:endParaRPr lang="en-US" dirty="0">
              <a:latin typeface="VNI-Disney" pitchFamily="2" charset="0"/>
            </a:endParaRPr>
          </a:p>
        </p:txBody>
      </p:sp>
      <p:sp>
        <p:nvSpPr>
          <p:cNvPr id="5" name="Content Placeholder 4"/>
          <p:cNvSpPr>
            <a:spLocks noGrp="1"/>
          </p:cNvSpPr>
          <p:nvPr>
            <p:ph idx="1"/>
          </p:nvPr>
        </p:nvSpPr>
        <p:spPr/>
        <p:txBody>
          <a:bodyPr/>
          <a:lstStyle/>
          <a:p>
            <a:endParaRPr lang="en-US" dirty="0"/>
          </a:p>
        </p:txBody>
      </p:sp>
      <p:pic>
        <p:nvPicPr>
          <p:cNvPr id="16" name="Picture 15" descr="mosync.jpg"/>
          <p:cNvPicPr>
            <a:picLocks noChangeAspect="1"/>
          </p:cNvPicPr>
          <p:nvPr/>
        </p:nvPicPr>
        <p:blipFill>
          <a:blip r:embed="rId4" cstate="print"/>
          <a:stretch>
            <a:fillRect/>
          </a:stretch>
        </p:blipFill>
        <p:spPr>
          <a:xfrm>
            <a:off x="5972212" y="3733800"/>
            <a:ext cx="2143140" cy="857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sencha.jpg"/>
          <p:cNvPicPr>
            <a:picLocks noChangeAspect="1"/>
          </p:cNvPicPr>
          <p:nvPr/>
        </p:nvPicPr>
        <p:blipFill>
          <a:blip r:embed="rId5" cstate="print"/>
          <a:stretch>
            <a:fillRect/>
          </a:stretch>
        </p:blipFill>
        <p:spPr>
          <a:xfrm>
            <a:off x="6400840" y="5233998"/>
            <a:ext cx="1926389" cy="83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rhomobile.jpg"/>
          <p:cNvPicPr>
            <a:picLocks noChangeAspect="1"/>
          </p:cNvPicPr>
          <p:nvPr/>
        </p:nvPicPr>
        <p:blipFill>
          <a:blip r:embed="rId6" cstate="print"/>
          <a:stretch>
            <a:fillRect/>
          </a:stretch>
        </p:blipFill>
        <p:spPr>
          <a:xfrm>
            <a:off x="6400840" y="2019288"/>
            <a:ext cx="1447800" cy="906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phonegap.jpg"/>
          <p:cNvPicPr>
            <a:picLocks noChangeAspect="1"/>
          </p:cNvPicPr>
          <p:nvPr/>
        </p:nvPicPr>
        <p:blipFill>
          <a:blip r:embed="rId7" cstate="print"/>
          <a:stretch>
            <a:fillRect/>
          </a:stretch>
        </p:blipFill>
        <p:spPr>
          <a:xfrm>
            <a:off x="3757634" y="1804974"/>
            <a:ext cx="1371600" cy="137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ppc.jpg"/>
          <p:cNvPicPr>
            <a:picLocks noChangeAspect="1"/>
          </p:cNvPicPr>
          <p:nvPr/>
        </p:nvPicPr>
        <p:blipFill>
          <a:blip r:embed="rId8" cstate="print"/>
          <a:stretch>
            <a:fillRect/>
          </a:stretch>
        </p:blipFill>
        <p:spPr>
          <a:xfrm>
            <a:off x="966814" y="1824038"/>
            <a:ext cx="1905000" cy="1416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jquery.jpg"/>
          <p:cNvPicPr>
            <a:picLocks noChangeAspect="1"/>
          </p:cNvPicPr>
          <p:nvPr/>
        </p:nvPicPr>
        <p:blipFill>
          <a:blip r:embed="rId9" cstate="print"/>
          <a:stretch>
            <a:fillRect/>
          </a:stretch>
        </p:blipFill>
        <p:spPr>
          <a:xfrm>
            <a:off x="685800" y="5162560"/>
            <a:ext cx="2286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
          <p:cNvPicPr>
            <a:picLocks noChangeAspect="1" noChangeArrowheads="1"/>
          </p:cNvPicPr>
          <p:nvPr/>
        </p:nvPicPr>
        <p:blipFill>
          <a:blip r:embed="rId10" cstate="print"/>
          <a:srcRect/>
          <a:stretch>
            <a:fillRect/>
          </a:stretch>
        </p:blipFill>
        <p:spPr bwMode="auto">
          <a:xfrm>
            <a:off x="685800" y="3733800"/>
            <a:ext cx="2592179" cy="857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3"/>
          <p:cNvPicPr>
            <a:picLocks noChangeAspect="1" noChangeArrowheads="1"/>
          </p:cNvPicPr>
          <p:nvPr/>
        </p:nvPicPr>
        <p:blipFill>
          <a:blip r:embed="rId11" cstate="print"/>
          <a:srcRect/>
          <a:stretch>
            <a:fillRect/>
          </a:stretch>
        </p:blipFill>
        <p:spPr bwMode="auto">
          <a:xfrm>
            <a:off x="4043386" y="3733800"/>
            <a:ext cx="1066800" cy="819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5" descr="http://www.mediamolecule.com/images/uploads/jqtouch.png"/>
          <p:cNvPicPr>
            <a:picLocks noChangeAspect="1" noChangeArrowheads="1"/>
          </p:cNvPicPr>
          <p:nvPr/>
        </p:nvPicPr>
        <p:blipFill>
          <a:blip r:embed="rId12" cstate="print"/>
          <a:srcRect/>
          <a:stretch>
            <a:fillRect/>
          </a:stretch>
        </p:blipFill>
        <p:spPr bwMode="auto">
          <a:xfrm>
            <a:off x="3471882" y="5233998"/>
            <a:ext cx="2590800" cy="809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TextBox 24"/>
          <p:cNvSpPr txBox="1"/>
          <p:nvPr/>
        </p:nvSpPr>
        <p:spPr>
          <a:xfrm>
            <a:off x="3276600" y="1295400"/>
            <a:ext cx="3011487" cy="400050"/>
          </a:xfrm>
          <a:prstGeom prst="rect">
            <a:avLst/>
          </a:prstGeom>
          <a:noFill/>
        </p:spPr>
        <p:txBody>
          <a:bodyPr>
            <a:spAutoFit/>
          </a:bodyPr>
          <a:lstStyle/>
          <a:p>
            <a:pPr algn="ctr">
              <a:defRPr/>
            </a:pPr>
            <a:r>
              <a:rPr lang="en-US" sz="2000" b="1" dirty="0" err="1" smtClean="0">
                <a:solidFill>
                  <a:srgbClr val="677588"/>
                </a:solidFill>
                <a:latin typeface="Times New Roman" pitchFamily="18" charset="0"/>
                <a:cs typeface="Times New Roman" pitchFamily="18" charset="0"/>
              </a:rPr>
              <a:t>Nền</a:t>
            </a:r>
            <a:r>
              <a:rPr lang="en-US" sz="2000" b="1" dirty="0" smtClean="0">
                <a:solidFill>
                  <a:srgbClr val="677588"/>
                </a:solidFill>
                <a:latin typeface="Times New Roman" pitchFamily="18" charset="0"/>
                <a:cs typeface="Times New Roman" pitchFamily="18" charset="0"/>
              </a:rPr>
              <a:t> </a:t>
            </a:r>
            <a:r>
              <a:rPr lang="en-US" sz="2000" b="1" dirty="0" err="1" smtClean="0">
                <a:solidFill>
                  <a:srgbClr val="677588"/>
                </a:solidFill>
                <a:latin typeface="Times New Roman" pitchFamily="18" charset="0"/>
                <a:cs typeface="Times New Roman" pitchFamily="18" charset="0"/>
              </a:rPr>
              <a:t>tảng</a:t>
            </a:r>
            <a:endParaRPr lang="en-US" sz="2000" b="1" dirty="0">
              <a:solidFill>
                <a:srgbClr val="67758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0"/>
            <a:ext cx="9146981" cy="6858000"/>
          </a:xfrm>
          <a:prstGeom prst="rect">
            <a:avLst/>
          </a:prstGeom>
          <a:noFill/>
        </p:spPr>
      </p:pic>
      <p:sp>
        <p:nvSpPr>
          <p:cNvPr id="2" name="Title 1"/>
          <p:cNvSpPr>
            <a:spLocks noGrp="1"/>
          </p:cNvSpPr>
          <p:nvPr>
            <p:ph type="title"/>
          </p:nvPr>
        </p:nvSpPr>
        <p:spPr>
          <a:xfrm>
            <a:off x="457200" y="-408432"/>
            <a:ext cx="8229600" cy="1399032"/>
          </a:xfrm>
        </p:spPr>
        <p:txBody>
          <a:bodyPr/>
          <a:lstStyle/>
          <a:p>
            <a:pPr algn="ctr"/>
            <a:r>
              <a:rPr lang="en-US" dirty="0" smtClean="0">
                <a:latin typeface="Arial" pitchFamily="34" charset="0"/>
                <a:cs typeface="Arial" pitchFamily="34" charset="0"/>
              </a:rPr>
              <a:t>So </a:t>
            </a:r>
            <a:r>
              <a:rPr lang="en-US" dirty="0" err="1" smtClean="0">
                <a:latin typeface="Arial" pitchFamily="34" charset="0"/>
                <a:cs typeface="Arial" pitchFamily="34" charset="0"/>
              </a:rPr>
              <a:t>sánh</a:t>
            </a:r>
            <a:endParaRPr lang="en-US" dirty="0">
              <a:latin typeface="Arial" pitchFamily="34" charset="0"/>
              <a:cs typeface="Arial" pitchFamily="34" charset="0"/>
            </a:endParaRPr>
          </a:p>
        </p:txBody>
      </p:sp>
      <p:sp>
        <p:nvSpPr>
          <p:cNvPr id="6" name="TextBox 5"/>
          <p:cNvSpPr txBox="1"/>
          <p:nvPr/>
        </p:nvSpPr>
        <p:spPr>
          <a:xfrm>
            <a:off x="25908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822960" marR="0" lvl="1" indent="-285750" algn="l" defTabSz="914400" rtl="0" eaLnBrk="1" fontAlgn="auto" latinLnBrk="0" hangingPunct="1">
              <a:lnSpc>
                <a:spcPct val="100000"/>
              </a:lnSpc>
              <a:spcBef>
                <a:spcPct val="20000"/>
              </a:spcBef>
              <a:spcAft>
                <a:spcPts val="0"/>
              </a:spcAft>
              <a:buClr>
                <a:schemeClr val="accent1"/>
              </a:buClr>
              <a:buSzPct val="95000"/>
              <a:buFont typeface="Verdana"/>
              <a:buChar char="›"/>
              <a:tabLst/>
              <a:defRPr/>
            </a:pPr>
            <a:endParaRPr kumimoji="0" lang="en-US" sz="2600" b="0" i="0" u="none" strike="noStrike" kern="1200" cap="none" spc="0" normalizeH="0" baseline="0" noProof="0" dirty="0">
              <a:ln>
                <a:noFill/>
              </a:ln>
              <a:solidFill>
                <a:schemeClr val="bg1"/>
              </a:solidFill>
              <a:effectLst/>
              <a:uLnTx/>
              <a:uFillTx/>
              <a:latin typeface="VNI-Centur" pitchFamily="2" charset="0"/>
              <a:ea typeface="+mn-ea"/>
              <a:cs typeface="+mn-cs"/>
            </a:endParaRPr>
          </a:p>
        </p:txBody>
      </p:sp>
      <p:sp>
        <p:nvSpPr>
          <p:cNvPr id="8" name="TextBox 1"/>
          <p:cNvSpPr txBox="1">
            <a:spLocks noChangeArrowheads="1"/>
          </p:cNvSpPr>
          <p:nvPr/>
        </p:nvSpPr>
        <p:spPr bwMode="auto">
          <a:xfrm>
            <a:off x="457200" y="533400"/>
            <a:ext cx="8382000" cy="584200"/>
          </a:xfrm>
          <a:prstGeom prst="rect">
            <a:avLst/>
          </a:prstGeom>
          <a:noFill/>
          <a:ln w="9525">
            <a:noFill/>
            <a:miter lim="800000"/>
            <a:headEnd/>
            <a:tailEnd/>
          </a:ln>
        </p:spPr>
        <p:txBody>
          <a:bodyPr>
            <a:spAutoFit/>
          </a:bodyPr>
          <a:lstStyle/>
          <a:p>
            <a:pPr algn="ctr">
              <a:defRPr/>
            </a:pPr>
            <a:r>
              <a:rPr lang="en-US" sz="3200" dirty="0">
                <a:solidFill>
                  <a:schemeClr val="accent6">
                    <a:lumMod val="75000"/>
                  </a:schemeClr>
                </a:solidFill>
                <a:latin typeface="Times New Roman" pitchFamily="18" charset="0"/>
                <a:cs typeface="Times New Roman" pitchFamily="18" charset="0"/>
              </a:rPr>
              <a:t>Titanium </a:t>
            </a:r>
            <a:r>
              <a:rPr lang="en-US" sz="3200" dirty="0" err="1" smtClean="0">
                <a:solidFill>
                  <a:schemeClr val="accent6">
                    <a:lumMod val="75000"/>
                  </a:schemeClr>
                </a:solidFill>
                <a:latin typeface="Times New Roman" pitchFamily="18" charset="0"/>
                <a:cs typeface="Times New Roman" pitchFamily="18" charset="0"/>
              </a:rPr>
              <a:t>vs</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Những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nền</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tảng</a:t>
            </a:r>
            <a:r>
              <a:rPr lang="en-US" sz="3200" dirty="0" smtClean="0">
                <a:solidFill>
                  <a:schemeClr val="accent6">
                    <a:lumMod val="75000"/>
                  </a:schemeClr>
                </a:solidFill>
                <a:latin typeface="Times New Roman" pitchFamily="18" charset="0"/>
                <a:cs typeface="Times New Roman" pitchFamily="18" charset="0"/>
              </a:rPr>
              <a:t> </a:t>
            </a:r>
            <a:r>
              <a:rPr lang="en-US" sz="3200" dirty="0" err="1" smtClean="0">
                <a:solidFill>
                  <a:schemeClr val="accent6">
                    <a:lumMod val="75000"/>
                  </a:schemeClr>
                </a:solidFill>
                <a:latin typeface="Times New Roman" pitchFamily="18" charset="0"/>
                <a:cs typeface="Times New Roman" pitchFamily="18" charset="0"/>
              </a:rPr>
              <a:t>khác</a:t>
            </a:r>
            <a:r>
              <a:rPr lang="en-US" sz="3200" dirty="0" smtClean="0">
                <a:solidFill>
                  <a:schemeClr val="accent6">
                    <a:lumMod val="75000"/>
                  </a:schemeClr>
                </a:solidFill>
                <a:latin typeface="Times New Roman" pitchFamily="18" charset="0"/>
                <a:cs typeface="Times New Roman" pitchFamily="18" charset="0"/>
              </a:rPr>
              <a:t> </a:t>
            </a:r>
            <a:endParaRPr lang="en-US" sz="3200" dirty="0">
              <a:solidFill>
                <a:schemeClr val="accent6">
                  <a:lumMod val="75000"/>
                </a:schemeClr>
              </a:solidFill>
              <a:latin typeface="Times New Roman" pitchFamily="18" charset="0"/>
              <a:cs typeface="Times New Roman" pitchFamily="18" charset="0"/>
            </a:endParaRPr>
          </a:p>
        </p:txBody>
      </p:sp>
      <p:grpSp>
        <p:nvGrpSpPr>
          <p:cNvPr id="3" name="Group 8"/>
          <p:cNvGrpSpPr/>
          <p:nvPr/>
        </p:nvGrpSpPr>
        <p:grpSpPr>
          <a:xfrm>
            <a:off x="228600" y="1219200"/>
            <a:ext cx="8534400" cy="5486399"/>
            <a:chOff x="304800" y="762001"/>
            <a:chExt cx="8534400" cy="5486399"/>
          </a:xfrm>
        </p:grpSpPr>
        <p:sp>
          <p:nvSpPr>
            <p:cNvPr id="10" name="TextBox 9"/>
            <p:cNvSpPr txBox="1"/>
            <p:nvPr/>
          </p:nvSpPr>
          <p:spPr>
            <a:xfrm>
              <a:off x="2018204" y="762001"/>
              <a:ext cx="1405724"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App Inventor</a:t>
              </a:r>
              <a:endParaRPr lang="en-US" sz="1400" b="1" dirty="0"/>
            </a:p>
          </p:txBody>
        </p:sp>
        <p:sp>
          <p:nvSpPr>
            <p:cNvPr id="11" name="TextBox 10"/>
            <p:cNvSpPr txBox="1"/>
            <p:nvPr/>
          </p:nvSpPr>
          <p:spPr>
            <a:xfrm>
              <a:off x="304800" y="1092144"/>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Tương</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thích</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nền</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tảng</a:t>
              </a:r>
              <a:endParaRPr lang="en-US" sz="1600" b="1" dirty="0">
                <a:latin typeface="Times New Roman" pitchFamily="18" charset="0"/>
                <a:cs typeface="Times New Roman" pitchFamily="18" charset="0"/>
              </a:endParaRPr>
            </a:p>
          </p:txBody>
        </p:sp>
        <p:sp>
          <p:nvSpPr>
            <p:cNvPr id="12" name="TextBox 11"/>
            <p:cNvSpPr txBox="1"/>
            <p:nvPr/>
          </p:nvSpPr>
          <p:spPr>
            <a:xfrm>
              <a:off x="304800" y="1421008"/>
              <a:ext cx="1653211"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Android</a:t>
              </a:r>
              <a:endParaRPr lang="en-US" dirty="0"/>
            </a:p>
          </p:txBody>
        </p:sp>
        <p:sp>
          <p:nvSpPr>
            <p:cNvPr id="13" name="TextBox 12"/>
            <p:cNvSpPr txBox="1"/>
            <p:nvPr/>
          </p:nvSpPr>
          <p:spPr>
            <a:xfrm>
              <a:off x="3520244" y="762001"/>
              <a:ext cx="1253820"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Droid Draw</a:t>
              </a:r>
              <a:endParaRPr lang="en-US" sz="1400" b="1" dirty="0"/>
            </a:p>
          </p:txBody>
        </p:sp>
        <p:sp>
          <p:nvSpPr>
            <p:cNvPr id="14" name="TextBox 13"/>
            <p:cNvSpPr txBox="1"/>
            <p:nvPr/>
          </p:nvSpPr>
          <p:spPr>
            <a:xfrm>
              <a:off x="6177102" y="762001"/>
              <a:ext cx="1163643"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PhoneGap</a:t>
              </a:r>
              <a:endParaRPr lang="en-US" sz="1400" b="1" dirty="0"/>
            </a:p>
          </p:txBody>
        </p:sp>
        <p:sp>
          <p:nvSpPr>
            <p:cNvPr id="15" name="TextBox 14"/>
            <p:cNvSpPr txBox="1"/>
            <p:nvPr/>
          </p:nvSpPr>
          <p:spPr>
            <a:xfrm>
              <a:off x="4870380" y="762001"/>
              <a:ext cx="1210406" cy="26669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400" b="1" dirty="0" smtClean="0"/>
                <a:t>Rhomobile</a:t>
              </a:r>
              <a:endParaRPr lang="en-US" sz="1400" b="1" dirty="0"/>
            </a:p>
          </p:txBody>
        </p:sp>
        <p:sp>
          <p:nvSpPr>
            <p:cNvPr id="16" name="TextBox 15"/>
            <p:cNvSpPr txBox="1"/>
            <p:nvPr/>
          </p:nvSpPr>
          <p:spPr>
            <a:xfrm>
              <a:off x="7437061" y="762001"/>
              <a:ext cx="1402139" cy="26669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400" b="1" dirty="0" smtClean="0"/>
                <a:t>Appcelerator</a:t>
              </a:r>
              <a:endParaRPr lang="en-US" sz="1400" b="1" dirty="0"/>
            </a:p>
          </p:txBody>
        </p:sp>
        <p:sp>
          <p:nvSpPr>
            <p:cNvPr id="17" name="TextBox 16"/>
            <p:cNvSpPr txBox="1"/>
            <p:nvPr/>
          </p:nvSpPr>
          <p:spPr>
            <a:xfrm>
              <a:off x="304801" y="1776540"/>
              <a:ext cx="1653209" cy="29336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smtClean="0"/>
                <a:t>iPhone/ </a:t>
              </a:r>
              <a:r>
                <a:rPr lang="en-US" sz="1600" dirty="0" err="1" smtClean="0"/>
                <a:t>iPad</a:t>
              </a:r>
              <a:endParaRPr lang="en-US" sz="1600" dirty="0"/>
            </a:p>
          </p:txBody>
        </p:sp>
        <p:sp>
          <p:nvSpPr>
            <p:cNvPr id="18" name="TextBox 17"/>
            <p:cNvSpPr txBox="1"/>
            <p:nvPr/>
          </p:nvSpPr>
          <p:spPr>
            <a:xfrm>
              <a:off x="304801" y="3776390"/>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Windows	</a:t>
              </a:r>
              <a:endParaRPr lang="en-US" dirty="0"/>
            </a:p>
          </p:txBody>
        </p:sp>
        <p:sp>
          <p:nvSpPr>
            <p:cNvPr id="19" name="TextBox 18"/>
            <p:cNvSpPr txBox="1"/>
            <p:nvPr/>
          </p:nvSpPr>
          <p:spPr>
            <a:xfrm>
              <a:off x="304801" y="2380928"/>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Palm</a:t>
              </a:r>
              <a:endParaRPr lang="en-US" dirty="0"/>
            </a:p>
          </p:txBody>
        </p:sp>
        <p:sp>
          <p:nvSpPr>
            <p:cNvPr id="20" name="TextBox 19"/>
            <p:cNvSpPr txBox="1"/>
            <p:nvPr/>
          </p:nvSpPr>
          <p:spPr>
            <a:xfrm>
              <a:off x="304801" y="4487455"/>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Linux</a:t>
              </a:r>
              <a:endParaRPr lang="en-US" dirty="0"/>
            </a:p>
          </p:txBody>
        </p:sp>
        <p:sp>
          <p:nvSpPr>
            <p:cNvPr id="21" name="TextBox 20"/>
            <p:cNvSpPr txBox="1"/>
            <p:nvPr/>
          </p:nvSpPr>
          <p:spPr>
            <a:xfrm>
              <a:off x="304801" y="2736461"/>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BlackBerry</a:t>
              </a:r>
              <a:endParaRPr lang="en-US" dirty="0"/>
            </a:p>
          </p:txBody>
        </p:sp>
        <p:sp>
          <p:nvSpPr>
            <p:cNvPr id="22" name="TextBox 21"/>
            <p:cNvSpPr txBox="1"/>
            <p:nvPr/>
          </p:nvSpPr>
          <p:spPr>
            <a:xfrm>
              <a:off x="304801" y="3091993"/>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Symbian</a:t>
              </a:r>
              <a:endParaRPr lang="en-US" dirty="0"/>
            </a:p>
          </p:txBody>
        </p:sp>
        <p:sp>
          <p:nvSpPr>
            <p:cNvPr id="23" name="TextBox 22"/>
            <p:cNvSpPr txBox="1"/>
            <p:nvPr/>
          </p:nvSpPr>
          <p:spPr>
            <a:xfrm>
              <a:off x="304801" y="2105404"/>
              <a:ext cx="1653209" cy="24002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smtClean="0"/>
                <a:t>Windows Mobile 7</a:t>
              </a:r>
              <a:endParaRPr lang="en-US" sz="1200" dirty="0"/>
            </a:p>
          </p:txBody>
        </p:sp>
        <p:sp>
          <p:nvSpPr>
            <p:cNvPr id="24" name="TextBox 23"/>
            <p:cNvSpPr txBox="1"/>
            <p:nvPr/>
          </p:nvSpPr>
          <p:spPr>
            <a:xfrm>
              <a:off x="304800" y="3495419"/>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Hỗ</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trợ</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môi</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trường</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hệ</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điều</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hành</a:t>
              </a:r>
              <a:endParaRPr lang="en-US" sz="1600" b="1" dirty="0">
                <a:latin typeface="Times New Roman" pitchFamily="18" charset="0"/>
                <a:cs typeface="Times New Roman" pitchFamily="18" charset="0"/>
              </a:endParaRPr>
            </a:p>
          </p:txBody>
        </p:sp>
        <p:sp>
          <p:nvSpPr>
            <p:cNvPr id="25" name="TextBox 24"/>
            <p:cNvSpPr txBox="1"/>
            <p:nvPr/>
          </p:nvSpPr>
          <p:spPr>
            <a:xfrm>
              <a:off x="2063880" y="1459669"/>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6" name="TextBox 25"/>
            <p:cNvSpPr txBox="1"/>
            <p:nvPr/>
          </p:nvSpPr>
          <p:spPr>
            <a:xfrm>
              <a:off x="304801" y="4131922"/>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Mac</a:t>
              </a:r>
              <a:endParaRPr lang="en-US" dirty="0"/>
            </a:p>
          </p:txBody>
        </p:sp>
        <p:sp>
          <p:nvSpPr>
            <p:cNvPr id="27" name="TextBox 26"/>
            <p:cNvSpPr txBox="1"/>
            <p:nvPr/>
          </p:nvSpPr>
          <p:spPr>
            <a:xfrm>
              <a:off x="3519376" y="1461012"/>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8" name="TextBox 27"/>
            <p:cNvSpPr txBox="1"/>
            <p:nvPr/>
          </p:nvSpPr>
          <p:spPr>
            <a:xfrm>
              <a:off x="4902794" y="1460367"/>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29" name="TextBox 28"/>
            <p:cNvSpPr txBox="1"/>
            <p:nvPr/>
          </p:nvSpPr>
          <p:spPr>
            <a:xfrm>
              <a:off x="6182882" y="1461387"/>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30" name="TextBox 29"/>
            <p:cNvSpPr txBox="1"/>
            <p:nvPr/>
          </p:nvSpPr>
          <p:spPr>
            <a:xfrm>
              <a:off x="7526867" y="145832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31" name="TextBox 30"/>
            <p:cNvSpPr txBox="1"/>
            <p:nvPr/>
          </p:nvSpPr>
          <p:spPr>
            <a:xfrm>
              <a:off x="3519376" y="2487607"/>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2" name="TextBox 31"/>
            <p:cNvSpPr txBox="1"/>
            <p:nvPr/>
          </p:nvSpPr>
          <p:spPr>
            <a:xfrm>
              <a:off x="4902794" y="2485029"/>
              <a:ext cx="119398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3" name="TextBox 32"/>
            <p:cNvSpPr txBox="1"/>
            <p:nvPr/>
          </p:nvSpPr>
          <p:spPr>
            <a:xfrm>
              <a:off x="3519376" y="1803210"/>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4" name="TextBox 33"/>
            <p:cNvSpPr txBox="1"/>
            <p:nvPr/>
          </p:nvSpPr>
          <p:spPr>
            <a:xfrm>
              <a:off x="2063880" y="1800526"/>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5" name="TextBox 34"/>
            <p:cNvSpPr txBox="1"/>
            <p:nvPr/>
          </p:nvSpPr>
          <p:spPr>
            <a:xfrm>
              <a:off x="3519376" y="2145409"/>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6" name="TextBox 35"/>
            <p:cNvSpPr txBox="1"/>
            <p:nvPr/>
          </p:nvSpPr>
          <p:spPr>
            <a:xfrm>
              <a:off x="2063880" y="2482239"/>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7" name="TextBox 36"/>
            <p:cNvSpPr txBox="1"/>
            <p:nvPr/>
          </p:nvSpPr>
          <p:spPr>
            <a:xfrm>
              <a:off x="2063880" y="2141382"/>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38" name="TextBox 37"/>
            <p:cNvSpPr txBox="1"/>
            <p:nvPr/>
          </p:nvSpPr>
          <p:spPr>
            <a:xfrm>
              <a:off x="4902794" y="2143475"/>
              <a:ext cx="1193986" cy="266696"/>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Maybe</a:t>
              </a:r>
              <a:endParaRPr lang="en-US" sz="1400" dirty="0"/>
            </a:p>
          </p:txBody>
        </p:sp>
        <p:sp>
          <p:nvSpPr>
            <p:cNvPr id="39" name="TextBox 38"/>
            <p:cNvSpPr txBox="1"/>
            <p:nvPr/>
          </p:nvSpPr>
          <p:spPr>
            <a:xfrm>
              <a:off x="6182882" y="2146536"/>
              <a:ext cx="1285830" cy="266696"/>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Maybe</a:t>
              </a:r>
              <a:endParaRPr lang="en-US" sz="1400" dirty="0"/>
            </a:p>
          </p:txBody>
        </p:sp>
        <p:sp>
          <p:nvSpPr>
            <p:cNvPr id="40" name="TextBox 39"/>
            <p:cNvSpPr txBox="1"/>
            <p:nvPr/>
          </p:nvSpPr>
          <p:spPr>
            <a:xfrm>
              <a:off x="7526867" y="213735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1" name="TextBox 40"/>
            <p:cNvSpPr txBox="1"/>
            <p:nvPr/>
          </p:nvSpPr>
          <p:spPr>
            <a:xfrm>
              <a:off x="4902794" y="1801921"/>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2" name="TextBox 41"/>
            <p:cNvSpPr txBox="1"/>
            <p:nvPr/>
          </p:nvSpPr>
          <p:spPr>
            <a:xfrm>
              <a:off x="6182882" y="1803961"/>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3" name="TextBox 42"/>
            <p:cNvSpPr txBox="1"/>
            <p:nvPr/>
          </p:nvSpPr>
          <p:spPr>
            <a:xfrm>
              <a:off x="7526867" y="179784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4" name="TextBox 43"/>
            <p:cNvSpPr txBox="1"/>
            <p:nvPr/>
          </p:nvSpPr>
          <p:spPr>
            <a:xfrm>
              <a:off x="6182882" y="2489110"/>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5" name="TextBox 44"/>
            <p:cNvSpPr txBox="1"/>
            <p:nvPr/>
          </p:nvSpPr>
          <p:spPr>
            <a:xfrm>
              <a:off x="7526867" y="247687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6" name="TextBox 45"/>
            <p:cNvSpPr txBox="1"/>
            <p:nvPr/>
          </p:nvSpPr>
          <p:spPr>
            <a:xfrm>
              <a:off x="2063880" y="2823095"/>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7" name="TextBox 46"/>
            <p:cNvSpPr txBox="1"/>
            <p:nvPr/>
          </p:nvSpPr>
          <p:spPr>
            <a:xfrm>
              <a:off x="3519376" y="2829806"/>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48" name="TextBox 47"/>
            <p:cNvSpPr txBox="1"/>
            <p:nvPr/>
          </p:nvSpPr>
          <p:spPr>
            <a:xfrm>
              <a:off x="4902794" y="2826582"/>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49" name="TextBox 48"/>
            <p:cNvSpPr txBox="1"/>
            <p:nvPr/>
          </p:nvSpPr>
          <p:spPr>
            <a:xfrm>
              <a:off x="6182882" y="2831684"/>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0" name="TextBox 49"/>
            <p:cNvSpPr txBox="1"/>
            <p:nvPr/>
          </p:nvSpPr>
          <p:spPr>
            <a:xfrm>
              <a:off x="7526867" y="315590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1" name="TextBox 50"/>
            <p:cNvSpPr txBox="1"/>
            <p:nvPr/>
          </p:nvSpPr>
          <p:spPr>
            <a:xfrm>
              <a:off x="6182882" y="317425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2" name="TextBox 51"/>
            <p:cNvSpPr txBox="1"/>
            <p:nvPr/>
          </p:nvSpPr>
          <p:spPr>
            <a:xfrm>
              <a:off x="4902794" y="3168136"/>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3" name="TextBox 52"/>
            <p:cNvSpPr txBox="1"/>
            <p:nvPr/>
          </p:nvSpPr>
          <p:spPr>
            <a:xfrm>
              <a:off x="2063880" y="3872333"/>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4" name="TextBox 53"/>
            <p:cNvSpPr txBox="1"/>
            <p:nvPr/>
          </p:nvSpPr>
          <p:spPr>
            <a:xfrm>
              <a:off x="3519376" y="422526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5" name="TextBox 54"/>
            <p:cNvSpPr txBox="1"/>
            <p:nvPr/>
          </p:nvSpPr>
          <p:spPr>
            <a:xfrm>
              <a:off x="2063880" y="3163951"/>
              <a:ext cx="137767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6" name="TextBox 55"/>
            <p:cNvSpPr txBox="1"/>
            <p:nvPr/>
          </p:nvSpPr>
          <p:spPr>
            <a:xfrm>
              <a:off x="3519376" y="3172004"/>
              <a:ext cx="1285830"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57" name="TextBox 56"/>
            <p:cNvSpPr txBox="1"/>
            <p:nvPr/>
          </p:nvSpPr>
          <p:spPr>
            <a:xfrm>
              <a:off x="2063880" y="4554046"/>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8" name="TextBox 57"/>
            <p:cNvSpPr txBox="1"/>
            <p:nvPr/>
          </p:nvSpPr>
          <p:spPr>
            <a:xfrm>
              <a:off x="2063880" y="4213189"/>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59" name="TextBox 58"/>
            <p:cNvSpPr txBox="1"/>
            <p:nvPr/>
          </p:nvSpPr>
          <p:spPr>
            <a:xfrm>
              <a:off x="3519376" y="3883069"/>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0" name="TextBox 59"/>
            <p:cNvSpPr txBox="1"/>
            <p:nvPr/>
          </p:nvSpPr>
          <p:spPr>
            <a:xfrm>
              <a:off x="3519376" y="4567466"/>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1" name="TextBox 60"/>
            <p:cNvSpPr txBox="1"/>
            <p:nvPr/>
          </p:nvSpPr>
          <p:spPr>
            <a:xfrm>
              <a:off x="4886370" y="387791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2" name="TextBox 61"/>
            <p:cNvSpPr txBox="1"/>
            <p:nvPr/>
          </p:nvSpPr>
          <p:spPr>
            <a:xfrm>
              <a:off x="4886370" y="4219467"/>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3" name="TextBox 62"/>
            <p:cNvSpPr txBox="1"/>
            <p:nvPr/>
          </p:nvSpPr>
          <p:spPr>
            <a:xfrm>
              <a:off x="4886370" y="4561021"/>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4" name="TextBox 63"/>
            <p:cNvSpPr txBox="1"/>
            <p:nvPr/>
          </p:nvSpPr>
          <p:spPr>
            <a:xfrm>
              <a:off x="6228804" y="4228649"/>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5" name="TextBox 64"/>
            <p:cNvSpPr txBox="1"/>
            <p:nvPr/>
          </p:nvSpPr>
          <p:spPr>
            <a:xfrm>
              <a:off x="6228804" y="3886075"/>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6" name="TextBox 65"/>
            <p:cNvSpPr txBox="1"/>
            <p:nvPr/>
          </p:nvSpPr>
          <p:spPr>
            <a:xfrm>
              <a:off x="6228804" y="4571224"/>
              <a:ext cx="119398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7" name="TextBox 66"/>
            <p:cNvSpPr txBox="1"/>
            <p:nvPr/>
          </p:nvSpPr>
          <p:spPr>
            <a:xfrm>
              <a:off x="7526867" y="386160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8" name="TextBox 67"/>
            <p:cNvSpPr txBox="1"/>
            <p:nvPr/>
          </p:nvSpPr>
          <p:spPr>
            <a:xfrm>
              <a:off x="7526867" y="4201118"/>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69" name="TextBox 68"/>
            <p:cNvSpPr txBox="1"/>
            <p:nvPr/>
          </p:nvSpPr>
          <p:spPr>
            <a:xfrm>
              <a:off x="7526867" y="454063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70" name="TextBox 69"/>
            <p:cNvSpPr txBox="1"/>
            <p:nvPr/>
          </p:nvSpPr>
          <p:spPr>
            <a:xfrm>
              <a:off x="304801" y="5171852"/>
              <a:ext cx="1653209" cy="32003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App Lang</a:t>
              </a:r>
              <a:endParaRPr lang="en-US" dirty="0"/>
            </a:p>
          </p:txBody>
        </p:sp>
        <p:sp>
          <p:nvSpPr>
            <p:cNvPr id="71" name="TextBox 70"/>
            <p:cNvSpPr txBox="1"/>
            <p:nvPr/>
          </p:nvSpPr>
          <p:spPr>
            <a:xfrm>
              <a:off x="304801" y="5962924"/>
              <a:ext cx="1653209" cy="28547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400" dirty="0" smtClean="0"/>
                <a:t>Native Look &amp; Feel</a:t>
              </a:r>
              <a:endParaRPr lang="en-US" sz="1400" dirty="0"/>
            </a:p>
          </p:txBody>
        </p:sp>
        <p:sp>
          <p:nvSpPr>
            <p:cNvPr id="72" name="TextBox 71"/>
            <p:cNvSpPr txBox="1"/>
            <p:nvPr/>
          </p:nvSpPr>
          <p:spPr>
            <a:xfrm>
              <a:off x="304800" y="4880148"/>
              <a:ext cx="8521351" cy="33855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600" b="1" dirty="0" err="1" smtClean="0">
                  <a:latin typeface="Times New Roman" pitchFamily="18" charset="0"/>
                  <a:cs typeface="Times New Roman" pitchFamily="18" charset="0"/>
                </a:rPr>
                <a:t>Đặc</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điểm</a:t>
              </a:r>
              <a:r>
                <a:rPr lang="en-US" sz="1600" b="1" dirty="0" smtClean="0">
                  <a:latin typeface="Times New Roman" pitchFamily="18" charset="0"/>
                  <a:cs typeface="Times New Roman" pitchFamily="18" charset="0"/>
                </a:rPr>
                <a:t> Framework</a:t>
              </a:r>
              <a:endParaRPr lang="en-US" sz="1600" b="1" dirty="0">
                <a:latin typeface="Times New Roman" pitchFamily="18" charset="0"/>
                <a:cs typeface="Times New Roman" pitchFamily="18" charset="0"/>
              </a:endParaRPr>
            </a:p>
          </p:txBody>
        </p:sp>
        <p:sp>
          <p:nvSpPr>
            <p:cNvPr id="73" name="TextBox 72"/>
            <p:cNvSpPr txBox="1"/>
            <p:nvPr/>
          </p:nvSpPr>
          <p:spPr>
            <a:xfrm>
              <a:off x="304801" y="5527384"/>
              <a:ext cx="1653209" cy="40004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smtClean="0"/>
                <a:t>Native Code Access</a:t>
              </a:r>
              <a:endParaRPr lang="en-US" sz="1200" dirty="0"/>
            </a:p>
          </p:txBody>
        </p:sp>
        <p:sp>
          <p:nvSpPr>
            <p:cNvPr id="74" name="TextBox 73"/>
            <p:cNvSpPr txBox="1"/>
            <p:nvPr/>
          </p:nvSpPr>
          <p:spPr>
            <a:xfrm>
              <a:off x="2063880" y="5262427"/>
              <a:ext cx="1377676"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Visual Blocs</a:t>
              </a:r>
              <a:endParaRPr lang="en-US" sz="1400" dirty="0"/>
            </a:p>
          </p:txBody>
        </p:sp>
        <p:sp>
          <p:nvSpPr>
            <p:cNvPr id="75" name="TextBox 74"/>
            <p:cNvSpPr txBox="1"/>
            <p:nvPr/>
          </p:nvSpPr>
          <p:spPr>
            <a:xfrm>
              <a:off x="3519376" y="5620730"/>
              <a:ext cx="1285830"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N/A</a:t>
              </a:r>
              <a:endParaRPr lang="en-US" sz="1400" dirty="0"/>
            </a:p>
          </p:txBody>
        </p:sp>
        <p:sp>
          <p:nvSpPr>
            <p:cNvPr id="76" name="TextBox 75"/>
            <p:cNvSpPr txBox="1"/>
            <p:nvPr/>
          </p:nvSpPr>
          <p:spPr>
            <a:xfrm>
              <a:off x="2063880" y="5962923"/>
              <a:ext cx="1377676"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77" name="TextBox 76"/>
            <p:cNvSpPr txBox="1"/>
            <p:nvPr/>
          </p:nvSpPr>
          <p:spPr>
            <a:xfrm>
              <a:off x="2063880" y="5603283"/>
              <a:ext cx="1377676" cy="28547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78" name="TextBox 77"/>
            <p:cNvSpPr txBox="1"/>
            <p:nvPr/>
          </p:nvSpPr>
          <p:spPr>
            <a:xfrm>
              <a:off x="3519376" y="5278531"/>
              <a:ext cx="1285830" cy="26669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N/A</a:t>
              </a:r>
              <a:endParaRPr lang="en-US" sz="1400" dirty="0"/>
            </a:p>
          </p:txBody>
        </p:sp>
        <p:sp>
          <p:nvSpPr>
            <p:cNvPr id="79" name="TextBox 78"/>
            <p:cNvSpPr txBox="1"/>
            <p:nvPr/>
          </p:nvSpPr>
          <p:spPr>
            <a:xfrm>
              <a:off x="3519376" y="5962924"/>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80" name="TextBox 79"/>
            <p:cNvSpPr txBox="1"/>
            <p:nvPr/>
          </p:nvSpPr>
          <p:spPr>
            <a:xfrm>
              <a:off x="4886370" y="5270797"/>
              <a:ext cx="1285830" cy="27699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smtClean="0"/>
                <a:t>HTML, Native</a:t>
              </a:r>
              <a:endParaRPr lang="en-US" sz="1200" dirty="0"/>
            </a:p>
          </p:txBody>
        </p:sp>
        <p:sp>
          <p:nvSpPr>
            <p:cNvPr id="81" name="TextBox 80"/>
            <p:cNvSpPr txBox="1"/>
            <p:nvPr/>
          </p:nvSpPr>
          <p:spPr>
            <a:xfrm>
              <a:off x="4886370" y="5602584"/>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2" name="TextBox 81"/>
            <p:cNvSpPr txBox="1"/>
            <p:nvPr/>
          </p:nvSpPr>
          <p:spPr>
            <a:xfrm>
              <a:off x="4886370" y="596292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83" name="TextBox 82"/>
            <p:cNvSpPr txBox="1"/>
            <p:nvPr/>
          </p:nvSpPr>
          <p:spPr>
            <a:xfrm>
              <a:off x="6228804" y="5601574"/>
              <a:ext cx="1193986"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4" name="TextBox 83"/>
            <p:cNvSpPr txBox="1"/>
            <p:nvPr/>
          </p:nvSpPr>
          <p:spPr>
            <a:xfrm>
              <a:off x="6228804" y="5283041"/>
              <a:ext cx="1193986" cy="24265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100" dirty="0" smtClean="0"/>
                <a:t>HTML/JS, Native</a:t>
              </a:r>
              <a:endParaRPr lang="en-US" sz="1100" dirty="0"/>
            </a:p>
          </p:txBody>
        </p:sp>
        <p:sp>
          <p:nvSpPr>
            <p:cNvPr id="85" name="TextBox 84"/>
            <p:cNvSpPr txBox="1"/>
            <p:nvPr/>
          </p:nvSpPr>
          <p:spPr>
            <a:xfrm>
              <a:off x="6228804" y="5962924"/>
              <a:ext cx="1193986" cy="26669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No</a:t>
              </a:r>
              <a:endParaRPr lang="en-US" sz="1400" dirty="0"/>
            </a:p>
          </p:txBody>
        </p:sp>
        <p:sp>
          <p:nvSpPr>
            <p:cNvPr id="86" name="TextBox 85"/>
            <p:cNvSpPr txBox="1"/>
            <p:nvPr/>
          </p:nvSpPr>
          <p:spPr>
            <a:xfrm>
              <a:off x="7526867" y="5246332"/>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JS, Native</a:t>
              </a:r>
              <a:endParaRPr lang="en-US" sz="1400" dirty="0"/>
            </a:p>
          </p:txBody>
        </p:sp>
        <p:sp>
          <p:nvSpPr>
            <p:cNvPr id="87" name="TextBox 86"/>
            <p:cNvSpPr txBox="1"/>
            <p:nvPr/>
          </p:nvSpPr>
          <p:spPr>
            <a:xfrm>
              <a:off x="7526867" y="5604628"/>
              <a:ext cx="1285830" cy="28547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 (</a:t>
              </a:r>
              <a:r>
                <a:rPr lang="en-US" sz="1400" dirty="0" err="1" smtClean="0"/>
                <a:t>Extn</a:t>
              </a:r>
              <a:r>
                <a:rPr lang="en-US" sz="1400" dirty="0" smtClean="0"/>
                <a:t>)</a:t>
              </a:r>
              <a:endParaRPr lang="en-US" sz="1400" dirty="0"/>
            </a:p>
          </p:txBody>
        </p:sp>
        <p:sp>
          <p:nvSpPr>
            <p:cNvPr id="88" name="TextBox 87"/>
            <p:cNvSpPr txBox="1"/>
            <p:nvPr/>
          </p:nvSpPr>
          <p:spPr>
            <a:xfrm>
              <a:off x="7526867" y="5962923"/>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grpSp>
      <p:sp>
        <p:nvSpPr>
          <p:cNvPr id="92" name="TextBox 91"/>
          <p:cNvSpPr txBox="1"/>
          <p:nvPr/>
        </p:nvSpPr>
        <p:spPr>
          <a:xfrm>
            <a:off x="7467600" y="3276600"/>
            <a:ext cx="1285830" cy="266696"/>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dirty="0" smtClean="0"/>
              <a:t>Yes</a:t>
            </a:r>
            <a:endParaRPr lang="en-US" sz="1400" dirty="0"/>
          </a:p>
        </p:txBody>
      </p:sp>
      <p:sp>
        <p:nvSpPr>
          <p:cNvPr id="89" name="TextBox 88"/>
          <p:cNvSpPr txBox="1"/>
          <p:nvPr/>
        </p:nvSpPr>
        <p:spPr>
          <a:xfrm>
            <a:off x="0" y="6596390"/>
            <a:ext cx="1219200" cy="261610"/>
          </a:xfrm>
          <a:prstGeom prst="rect">
            <a:avLst/>
          </a:prstGeom>
          <a:noFill/>
        </p:spPr>
        <p:txBody>
          <a:bodyPr wrap="square" rtlCol="0">
            <a:spAutoFit/>
          </a:bodyPr>
          <a:lstStyle/>
          <a:p>
            <a:r>
              <a:rPr lang="en-US" sz="1100" dirty="0" err="1" smtClean="0">
                <a:solidFill>
                  <a:schemeClr val="bg1"/>
                </a:solidFill>
              </a:rPr>
              <a:t>amlcode</a:t>
            </a:r>
            <a:endParaRPr lang="en-US" sz="11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3.png"/>
          <p:cNvPicPr>
            <a:picLocks noChangeAspect="1" noChangeArrowheads="1"/>
          </p:cNvPicPr>
          <p:nvPr/>
        </p:nvPicPr>
        <p:blipFill>
          <a:blip r:embed="rId3" cstate="print"/>
          <a:srcRect/>
          <a:stretch>
            <a:fillRect/>
          </a:stretch>
        </p:blipFill>
        <p:spPr bwMode="auto">
          <a:xfrm>
            <a:off x="-2981" y="1"/>
            <a:ext cx="9146981" cy="6858000"/>
          </a:xfrm>
          <a:prstGeom prst="rect">
            <a:avLst/>
          </a:prstGeom>
          <a:noFill/>
        </p:spPr>
      </p:pic>
      <p:sp>
        <p:nvSpPr>
          <p:cNvPr id="2" name="Title 1"/>
          <p:cNvSpPr>
            <a:spLocks noGrp="1"/>
          </p:cNvSpPr>
          <p:nvPr>
            <p:ph type="title"/>
          </p:nvPr>
        </p:nvSpPr>
        <p:spPr/>
        <p:txBody>
          <a:bodyPr/>
          <a:lstStyle/>
          <a:p>
            <a:pPr algn="ctr"/>
            <a:r>
              <a:rPr lang="en-US" dirty="0" smtClean="0">
                <a:latin typeface="Arial" pitchFamily="34" charset="0"/>
                <a:cs typeface="Arial" pitchFamily="34" charset="0"/>
              </a:rPr>
              <a:t>Titanium </a:t>
            </a:r>
            <a:r>
              <a:rPr lang="en-US"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gì</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6" name="TextBox 5"/>
          <p:cNvSpPr txBox="1"/>
          <p:nvPr/>
        </p:nvSpPr>
        <p:spPr>
          <a:xfrm>
            <a:off x="2514600" y="2286000"/>
            <a:ext cx="4953000" cy="369332"/>
          </a:xfrm>
          <a:prstGeom prst="rect">
            <a:avLst/>
          </a:prstGeom>
          <a:noFill/>
        </p:spPr>
        <p:txBody>
          <a:bodyPr wrap="square" rtlCol="0">
            <a:spAutoFit/>
          </a:bodyPr>
          <a:lstStyle/>
          <a:p>
            <a:endParaRPr lang="en-US" dirty="0"/>
          </a:p>
        </p:txBody>
      </p:sp>
      <p:sp>
        <p:nvSpPr>
          <p:cNvPr id="7" name="Content Placeholder 2"/>
          <p:cNvSpPr txBox="1">
            <a:spLocks/>
          </p:cNvSpPr>
          <p:nvPr/>
        </p:nvSpPr>
        <p:spPr>
          <a:xfrm>
            <a:off x="533400" y="1600200"/>
            <a:ext cx="8229600" cy="4572000"/>
          </a:xfrm>
          <a:prstGeom prst="rect">
            <a:avLst/>
          </a:prstGeom>
        </p:spPr>
        <p:txBody>
          <a:bodyPr vert="horz" anchor="t">
            <a:normAutofit/>
          </a:bodyPr>
          <a:lstStyle/>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600" noProof="0" dirty="0" smtClean="0">
                <a:solidFill>
                  <a:schemeClr val="bg1"/>
                </a:solidFill>
                <a:latin typeface="Times New Roman" pitchFamily="18" charset="0"/>
                <a:cs typeface="Times New Roman" pitchFamily="18" charset="0"/>
              </a:rPr>
              <a:t>Framework </a:t>
            </a:r>
            <a:r>
              <a:rPr lang="en-US" sz="2600" noProof="0" dirty="0" err="1" smtClean="0">
                <a:solidFill>
                  <a:schemeClr val="bg1"/>
                </a:solidFill>
                <a:latin typeface="Times New Roman" pitchFamily="18" charset="0"/>
                <a:cs typeface="Times New Roman" pitchFamily="18" charset="0"/>
              </a:rPr>
              <a:t>mã</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nguồn</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mở</a:t>
            </a:r>
            <a:endParaRPr lang="en-US" sz="2600" noProof="0" dirty="0" smtClean="0">
              <a:solidFill>
                <a:schemeClr val="bg1"/>
              </a:solidFill>
              <a:latin typeface="Times New Roman" pitchFamily="18" charset="0"/>
              <a:cs typeface="Times New Roman" pitchFamily="18" charset="0"/>
            </a:endParaRPr>
          </a:p>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US" sz="2600" b="0" i="0" u="none" strike="noStrike" kern="1200" cap="none" spc="0" normalizeH="0" baseline="0" dirty="0" err="1" smtClean="0">
                <a:ln>
                  <a:noFill/>
                </a:ln>
                <a:solidFill>
                  <a:schemeClr val="bg1"/>
                </a:solidFill>
                <a:effectLst/>
                <a:uLnTx/>
                <a:uFillTx/>
                <a:latin typeface="Times New Roman" pitchFamily="18" charset="0"/>
                <a:cs typeface="Times New Roman" pitchFamily="18" charset="0"/>
              </a:rPr>
              <a:t>Xây</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dựng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native desktop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và</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các</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ứng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dụng</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di</a:t>
            </a:r>
            <a:r>
              <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rPr>
              <a:t> </a:t>
            </a:r>
            <a:r>
              <a:rPr kumimoji="0" lang="en-US" sz="2600" b="0" i="0" u="none" strike="noStrike" kern="1200" cap="none" spc="0" normalizeH="0" dirty="0" err="1" smtClean="0">
                <a:ln>
                  <a:noFill/>
                </a:ln>
                <a:solidFill>
                  <a:schemeClr val="bg1"/>
                </a:solidFill>
                <a:effectLst/>
                <a:uLnTx/>
                <a:uFillTx/>
                <a:latin typeface="Times New Roman" pitchFamily="18" charset="0"/>
                <a:cs typeface="Times New Roman" pitchFamily="18" charset="0"/>
              </a:rPr>
              <a:t>động</a:t>
            </a:r>
            <a:endParaRPr kumimoji="0" lang="en-US" sz="2600" b="0" i="0" u="none" strike="noStrike" kern="1200" cap="none" spc="0" normalizeH="0" dirty="0" smtClean="0">
              <a:ln>
                <a:noFill/>
              </a:ln>
              <a:solidFill>
                <a:schemeClr val="bg1"/>
              </a:solidFill>
              <a:effectLst/>
              <a:uLnTx/>
              <a:uFillTx/>
              <a:latin typeface="Times New Roman" pitchFamily="18" charset="0"/>
              <a:cs typeface="Times New Roman" pitchFamily="18" charset="0"/>
            </a:endParaRPr>
          </a:p>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600" baseline="0" noProof="0" dirty="0" err="1" smtClean="0">
                <a:solidFill>
                  <a:schemeClr val="bg1"/>
                </a:solidFill>
                <a:latin typeface="Times New Roman" pitchFamily="18" charset="0"/>
                <a:cs typeface="Times New Roman" pitchFamily="18" charset="0"/>
              </a:rPr>
              <a:t>Sử</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dụng</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công</a:t>
            </a:r>
            <a:r>
              <a:rPr lang="en-US" sz="2600" noProof="0" dirty="0" smtClean="0">
                <a:solidFill>
                  <a:schemeClr val="bg1"/>
                </a:solidFill>
                <a:latin typeface="Times New Roman" pitchFamily="18" charset="0"/>
                <a:cs typeface="Times New Roman" pitchFamily="18" charset="0"/>
              </a:rPr>
              <a:t> </a:t>
            </a:r>
            <a:r>
              <a:rPr lang="en-US" sz="2600" noProof="0" dirty="0" err="1" smtClean="0">
                <a:solidFill>
                  <a:schemeClr val="bg1"/>
                </a:solidFill>
                <a:latin typeface="Times New Roman" pitchFamily="18" charset="0"/>
                <a:cs typeface="Times New Roman" pitchFamily="18" charset="0"/>
              </a:rPr>
              <a:t>nghệ</a:t>
            </a:r>
            <a:r>
              <a:rPr lang="en-US" sz="2600" noProof="0" dirty="0" smtClean="0">
                <a:solidFill>
                  <a:schemeClr val="bg1"/>
                </a:solidFill>
                <a:latin typeface="Times New Roman" pitchFamily="18" charset="0"/>
                <a:cs typeface="Times New Roman" pitchFamily="18" charset="0"/>
              </a:rPr>
              <a:t> web (HTML, CSS, </a:t>
            </a:r>
            <a:r>
              <a:rPr lang="en-US" sz="2600" noProof="0" dirty="0" err="1" smtClean="0">
                <a:solidFill>
                  <a:schemeClr val="bg1"/>
                </a:solidFill>
                <a:latin typeface="Times New Roman" pitchFamily="18" charset="0"/>
                <a:cs typeface="Times New Roman" pitchFamily="18" charset="0"/>
              </a:rPr>
              <a:t>và</a:t>
            </a:r>
            <a:r>
              <a:rPr lang="en-US" sz="2600" noProof="0" dirty="0" smtClean="0">
                <a:solidFill>
                  <a:schemeClr val="bg1"/>
                </a:solidFill>
                <a:latin typeface="Times New Roman" pitchFamily="18" charset="0"/>
                <a:cs typeface="Times New Roman" pitchFamily="18" charset="0"/>
              </a:rPr>
              <a:t> JS)</a:t>
            </a:r>
            <a:endParaRPr kumimoji="0" lang="en-US" sz="3000" b="0" i="0" u="none" strike="noStrike" kern="1200" cap="none" spc="0" normalizeH="0" baseline="0" noProof="0" dirty="0" smtClean="0">
              <a:ln>
                <a:noFill/>
              </a:ln>
              <a:solidFill>
                <a:schemeClr val="bg1"/>
              </a:solidFill>
              <a:effectLst/>
              <a:uLnTx/>
              <a:uFillTx/>
              <a:latin typeface="Times New Roman" pitchFamily="18" charset="0"/>
              <a:cs typeface="Times New Roman" pitchFamily="18" charset="0"/>
            </a:endParaRPr>
          </a:p>
        </p:txBody>
      </p:sp>
      <p:sp>
        <p:nvSpPr>
          <p:cNvPr id="9" name="Subtitle 2"/>
          <p:cNvSpPr txBox="1">
            <a:spLocks/>
          </p:cNvSpPr>
          <p:nvPr/>
        </p:nvSpPr>
        <p:spPr>
          <a:xfrm>
            <a:off x="609600" y="4114800"/>
            <a:ext cx="8062912" cy="1752600"/>
          </a:xfrm>
          <a:prstGeom prst="rect">
            <a:avLst/>
          </a:prstGeom>
        </p:spPr>
        <p:txBody>
          <a:bodyPr vert="horz" anchor="t">
            <a:noAutofit/>
          </a:bodyPr>
          <a:lstStyle/>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Website: </a:t>
            </a:r>
            <a:r>
              <a:rPr lang="en-US" sz="3200" dirty="0">
                <a:solidFill>
                  <a:schemeClr val="accent5">
                    <a:lumMod val="60000"/>
                    <a:lumOff val="40000"/>
                  </a:schemeClr>
                </a:solidFill>
                <a:latin typeface="Times New Roman" pitchFamily="18" charset="0"/>
                <a:cs typeface="Times New Roman" pitchFamily="18" charset="0"/>
              </a:rPr>
              <a:t>http://appcelerator.com</a:t>
            </a:r>
          </a:p>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Twitter: </a:t>
            </a:r>
            <a:r>
              <a:rPr lang="en-US" sz="3200" dirty="0">
                <a:solidFill>
                  <a:schemeClr val="accent5">
                    <a:lumMod val="60000"/>
                    <a:lumOff val="40000"/>
                  </a:schemeClr>
                </a:solidFill>
                <a:latin typeface="Times New Roman" pitchFamily="18" charset="0"/>
                <a:cs typeface="Times New Roman" pitchFamily="18" charset="0"/>
              </a:rPr>
              <a:t>http://twitter.com/appcelerator</a:t>
            </a:r>
          </a:p>
          <a:p>
            <a:pPr marL="448056" lvl="0" indent="-384048" algn="r">
              <a:spcBef>
                <a:spcPct val="20000"/>
              </a:spcBef>
              <a:buClr>
                <a:schemeClr val="accent1"/>
              </a:buClr>
              <a:buSzPct val="80000"/>
            </a:pPr>
            <a:r>
              <a:rPr lang="en-US" sz="3200"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Source: </a:t>
            </a:r>
            <a:r>
              <a:rPr lang="en-US" sz="3200" dirty="0">
                <a:solidFill>
                  <a:schemeClr val="accent5">
                    <a:lumMod val="60000"/>
                    <a:lumOff val="40000"/>
                  </a:schemeClr>
                </a:solidFill>
                <a:latin typeface="Times New Roman" pitchFamily="18" charset="0"/>
                <a:cs typeface="Times New Roman" pitchFamily="18" charset="0"/>
              </a:rPr>
              <a:t>http://github.com/appcelerator</a:t>
            </a:r>
            <a:endParaRPr kumimoji="0" lang="en-US" sz="3200" b="0" i="0" u="none" strike="noStrike" kern="1200" cap="none" normalizeH="0" baseline="0" noProof="0" dirty="0">
              <a:ln>
                <a:noFill/>
              </a:ln>
              <a:solidFill>
                <a:schemeClr val="accent5">
                  <a:lumMod val="60000"/>
                  <a:lumOff val="40000"/>
                </a:schemeClr>
              </a:solidFill>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2">
      <a:dk1>
        <a:sysClr val="windowText" lastClr="000000"/>
      </a:dk1>
      <a:lt1>
        <a:sysClr val="window" lastClr="FFFFFF"/>
      </a:lt1>
      <a:dk2>
        <a:srgbClr val="666666"/>
      </a:dk2>
      <a:lt2>
        <a:srgbClr val="D2D2D2"/>
      </a:lt2>
      <a:accent1>
        <a:srgbClr val="FF0000"/>
      </a:accent1>
      <a:accent2>
        <a:srgbClr val="E40059"/>
      </a:accent2>
      <a:accent3>
        <a:srgbClr val="9C007F"/>
      </a:accent3>
      <a:accent4>
        <a:srgbClr val="005BD3"/>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1451</TotalTime>
  <Words>3090</Words>
  <Application>Microsoft Office PowerPoint</Application>
  <PresentationFormat>On-screen Show (4:3)</PresentationFormat>
  <Paragraphs>613</Paragraphs>
  <Slides>44</Slides>
  <Notes>40</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Verve</vt:lpstr>
      <vt:lpstr>Appcelerator Titanium:  Nghiên cứu và phát triển  ứng dụng điện thoại đa nền tảng</vt:lpstr>
      <vt:lpstr>Nội dung báo cáo</vt:lpstr>
      <vt:lpstr>Ứng dụng di động Tiềm năng và phát triển</vt:lpstr>
      <vt:lpstr>Web vs. Native</vt:lpstr>
      <vt:lpstr>Khái niệm đa nền tảng</vt:lpstr>
      <vt:lpstr>Đa nền tảng</vt:lpstr>
      <vt:lpstr>Công nghệ hỗ trợ đa nền tảng</vt:lpstr>
      <vt:lpstr>So sánh</vt:lpstr>
      <vt:lpstr>Titanium là gì ?</vt:lpstr>
      <vt:lpstr>Lịch sử và phát triển</vt:lpstr>
      <vt:lpstr>Lịch sử và phát triển</vt:lpstr>
      <vt:lpstr>Kiến trúc</vt:lpstr>
      <vt:lpstr>Vì sao lại là Titanium?</vt:lpstr>
      <vt:lpstr>Vì sao lại là Titanium?</vt:lpstr>
      <vt:lpstr>Vì sao lại là Titanium?</vt:lpstr>
      <vt:lpstr>Vì sao lại là Titanium?</vt:lpstr>
      <vt:lpstr>Vì sao lại là Titanium?</vt:lpstr>
      <vt:lpstr>Ứng dụng được phát triển bỏi  Titanium?</vt:lpstr>
      <vt:lpstr>Vì sao lại là Titanium?</vt:lpstr>
      <vt:lpstr>Vì sao lại là Titanium?</vt:lpstr>
      <vt:lpstr>Vì sao lại là Titanium?</vt:lpstr>
      <vt:lpstr>Vì sao lại là Titanium?</vt:lpstr>
      <vt:lpstr>Để có thể phát triển với Titanium</vt:lpstr>
      <vt:lpstr>Để có thể phát triển với Titanium</vt:lpstr>
      <vt:lpstr>Titanium Studio</vt:lpstr>
      <vt:lpstr>Cài đặt, thiết lập và sử dụng</vt:lpstr>
      <vt:lpstr>Cài đặt, thiết lập và sử dụng</vt:lpstr>
      <vt:lpstr>Cài đặt, thiết lập và sử dụng</vt:lpstr>
      <vt:lpstr>Cài đặt, thiết lập và sử dụng</vt:lpstr>
      <vt:lpstr>Cấu hình Titanium Studio</vt:lpstr>
      <vt:lpstr>Slide 31</vt:lpstr>
      <vt:lpstr>Slide 32</vt:lpstr>
      <vt:lpstr>Slide 33</vt:lpstr>
      <vt:lpstr>Slide 34</vt:lpstr>
      <vt:lpstr>Nghiên cứu / Demo</vt:lpstr>
      <vt:lpstr>Nghiên cứu / Demo</vt:lpstr>
      <vt:lpstr>Nghiên cứu / Demo</vt:lpstr>
      <vt:lpstr>Nghiên cứu / Demo</vt:lpstr>
      <vt:lpstr>Nghiên cứu / Demo</vt:lpstr>
      <vt:lpstr>Nghiên cứu / Demo</vt:lpstr>
      <vt:lpstr>Nghiên cứu / Demo</vt:lpstr>
      <vt:lpstr>Nghiên cứu / Demo</vt:lpstr>
      <vt:lpstr>Nghiên cứu / Demo</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Phaùt trieån öùng duïng ñieän thoaïi  ña neân taûng deã daøng vôùi  Appcelerator Titanium</dc:title>
  <dc:creator>DELL</dc:creator>
  <cp:lastModifiedBy>DELL</cp:lastModifiedBy>
  <cp:revision>264</cp:revision>
  <dcterms:created xsi:type="dcterms:W3CDTF">2014-12-30T01:34:43Z</dcterms:created>
  <dcterms:modified xsi:type="dcterms:W3CDTF">2015-03-06T23:37:43Z</dcterms:modified>
</cp:coreProperties>
</file>